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9" r:id="rId3"/>
    <p:sldId id="257" r:id="rId4"/>
    <p:sldId id="299" r:id="rId5"/>
    <p:sldId id="300" r:id="rId6"/>
    <p:sldId id="322" r:id="rId7"/>
    <p:sldId id="301" r:id="rId8"/>
    <p:sldId id="302" r:id="rId9"/>
    <p:sldId id="303" r:id="rId10"/>
    <p:sldId id="304" r:id="rId11"/>
    <p:sldId id="315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6" r:id="rId23"/>
    <p:sldId id="317" r:id="rId24"/>
    <p:sldId id="318" r:id="rId25"/>
    <p:sldId id="319" r:id="rId26"/>
    <p:sldId id="320" r:id="rId27"/>
    <p:sldId id="321" r:id="rId28"/>
    <p:sldId id="323" r:id="rId29"/>
    <p:sldId id="324" r:id="rId30"/>
    <p:sldId id="325" r:id="rId31"/>
    <p:sldId id="326" r:id="rId32"/>
    <p:sldId id="327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7" r:id="rId43"/>
    <p:sldId id="338" r:id="rId44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78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7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2" d="100"/>
          <a:sy n="102" d="100"/>
        </p:scale>
        <p:origin x="452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/>
          <p:cNvSpPr/>
          <p:nvPr/>
        </p:nvSpPr>
        <p:spPr>
          <a:xfrm>
            <a:off x="6111577" y="8411344"/>
            <a:ext cx="606357" cy="60635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 6"/>
          <p:cNvSpPr/>
          <p:nvPr/>
        </p:nvSpPr>
        <p:spPr>
          <a:xfrm>
            <a:off x="0" y="8420250"/>
            <a:ext cx="6111577" cy="5992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600">
              <a:solidFill>
                <a:schemeClr val="bg1"/>
              </a:solidFill>
            </a:endParaRPr>
          </a:p>
        </p:txBody>
      </p:sp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131350" y="171766"/>
            <a:ext cx="2840450" cy="28702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 sz="1100" dirty="0">
              <a:solidFill>
                <a:schemeClr val="tx2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171766" y="8556569"/>
            <a:ext cx="3103150" cy="334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r>
              <a:rPr lang="es-ES" sz="1100" b="1">
                <a:solidFill>
                  <a:schemeClr val="bg1"/>
                </a:solidFill>
              </a:rPr>
              <a:t>Título presentación</a:t>
            </a:r>
            <a:endParaRPr lang="es-PE" sz="1100" b="1" dirty="0">
              <a:solidFill>
                <a:schemeClr val="bg1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6186949" y="8586437"/>
            <a:ext cx="455613" cy="2561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F789F-4E57-4EB4-B173-0902426FB973}" type="slidenum">
              <a:rPr lang="es-PE" sz="1100" b="1" smtClean="0">
                <a:solidFill>
                  <a:schemeClr val="bg1"/>
                </a:solidFill>
              </a:rPr>
              <a:t>‹Nº›</a:t>
            </a:fld>
            <a:endParaRPr lang="es-PE" sz="1100" b="1">
              <a:solidFill>
                <a:schemeClr val="bg1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994" y="8567011"/>
            <a:ext cx="928477" cy="3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8792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jpeg>
</file>

<file path=ppt/media/image33.gif>
</file>

<file path=ppt/media/image34.png>
</file>

<file path=ppt/media/image35.png>
</file>

<file path=ppt/media/image36.png>
</file>

<file path=ppt/media/image37.gif>
</file>

<file path=ppt/media/image38.jpeg>
</file>

<file path=ppt/media/image39.gif>
</file>

<file path=ppt/media/image4.png>
</file>

<file path=ppt/media/image40.jpeg>
</file>

<file path=ppt/media/image41.gif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gif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5AABC-05F5-430A-88CC-C6FC5581FDDC}" type="datetimeFigureOut">
              <a:rPr lang="es-PE" smtClean="0"/>
              <a:t>2/09/22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PE"/>
              <a:t>Título presentación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7EB34-23DA-4019-A130-3FBCF97EE4E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3097434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21" y="5547936"/>
            <a:ext cx="2504546" cy="82640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32562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9" name="Elipse 8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10" name="Rectángulo 9"/>
          <p:cNvSpPr/>
          <p:nvPr userDrawn="1"/>
        </p:nvSpPr>
        <p:spPr>
          <a:xfrm>
            <a:off x="237434" y="6004476"/>
            <a:ext cx="5680765" cy="347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</a:rPr>
              <a:t>Título de la presentación</a:t>
            </a:r>
            <a:endParaRPr lang="es-P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445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9" name="Elipse 8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3514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351473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10" name="Rectángulo 9"/>
          <p:cNvSpPr/>
          <p:nvPr userDrawn="1"/>
        </p:nvSpPr>
        <p:spPr>
          <a:xfrm>
            <a:off x="237434" y="6004476"/>
            <a:ext cx="5680765" cy="347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</a:rPr>
              <a:t>Título de la presentación</a:t>
            </a:r>
            <a:endParaRPr lang="es-P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58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9" name="Elipse 8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 err="1"/>
              <a:t>Hol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1926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10" name="Elipse 9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11" name="Rectángulo 10"/>
          <p:cNvSpPr/>
          <p:nvPr userDrawn="1"/>
        </p:nvSpPr>
        <p:spPr>
          <a:xfrm>
            <a:off x="237434" y="6004476"/>
            <a:ext cx="5680765" cy="347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</a:rPr>
              <a:t>Título de la presentación</a:t>
            </a:r>
            <a:endParaRPr lang="es-P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565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12" name="Elipse 11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6CB751A1-7311-0725-3903-2A05452E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64329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7" name="Imagen 6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8" name="Elipse 7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9" name="Rectángulo 8"/>
          <p:cNvSpPr/>
          <p:nvPr userDrawn="1"/>
        </p:nvSpPr>
        <p:spPr>
          <a:xfrm>
            <a:off x="237434" y="6004476"/>
            <a:ext cx="5680765" cy="347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</a:rPr>
              <a:t>Título de la presentación</a:t>
            </a:r>
            <a:endParaRPr lang="es-PE" sz="1600" b="1" dirty="0">
              <a:solidFill>
                <a:schemeClr val="bg1"/>
              </a:solidFill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696DA15-9BFD-6C4A-51AF-F223CB6877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s-ES"/>
              <a:t>Título de la presentación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13827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9819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tr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484" y="2571381"/>
            <a:ext cx="4143972" cy="13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27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10" name="Elipse 9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0064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0" y="5716598"/>
            <a:ext cx="11959674" cy="939388"/>
            <a:chOff x="0" y="5716598"/>
            <a:chExt cx="11959674" cy="939388"/>
          </a:xfrm>
        </p:grpSpPr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16598"/>
              <a:ext cx="11034643" cy="939388"/>
            </a:xfrm>
            <a:prstGeom prst="rect">
              <a:avLst/>
            </a:prstGeom>
          </p:spPr>
        </p:pic>
        <p:sp>
          <p:nvSpPr>
            <p:cNvPr id="10" name="Elipse 9"/>
            <p:cNvSpPr/>
            <p:nvPr userDrawn="1"/>
          </p:nvSpPr>
          <p:spPr>
            <a:xfrm>
              <a:off x="11020286" y="5716598"/>
              <a:ext cx="939388" cy="9393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54130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5516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‹Nº›</a:t>
            </a:fld>
            <a:endParaRPr lang="es-PE"/>
          </a:p>
        </p:txBody>
      </p:sp>
      <p:sp>
        <p:nvSpPr>
          <p:cNvPr id="11" name="Rectángulo 10"/>
          <p:cNvSpPr/>
          <p:nvPr userDrawn="1"/>
        </p:nvSpPr>
        <p:spPr>
          <a:xfrm>
            <a:off x="237434" y="6004476"/>
            <a:ext cx="5680765" cy="347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</a:rPr>
              <a:t>Título de la presentación</a:t>
            </a:r>
            <a:endParaRPr lang="es-P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12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38688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37435" y="6013034"/>
            <a:ext cx="607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Título de la presentación</a:t>
            </a:r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94770" y="6004476"/>
            <a:ext cx="624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</a:defRPr>
            </a:lvl1pPr>
          </a:lstStyle>
          <a:p>
            <a:fld id="{E3461D3F-B320-40F8-BD7C-A15AA2B274E6}" type="slidenum">
              <a:rPr lang="es-PE" smtClean="0"/>
              <a:pPr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808622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60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gif"/><Relationship Id="rId4" Type="http://schemas.openxmlformats.org/officeDocument/2006/relationships/image" Target="../media/image4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salientiastuff.com/k-means-clustering-part-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3502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10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Función de Costo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2" name="Google Shape;208;p16">
            <a:extLst>
              <a:ext uri="{FF2B5EF4-FFF2-40B4-BE49-F238E27FC236}">
                <a16:creationId xmlns:a16="http://schemas.microsoft.com/office/drawing/2014/main" id="{8FA6EB1F-200C-F9E2-55B1-E8190EBF3902}"/>
              </a:ext>
            </a:extLst>
          </p:cNvPr>
          <p:cNvSpPr txBox="1">
            <a:spLocks/>
          </p:cNvSpPr>
          <p:nvPr/>
        </p:nvSpPr>
        <p:spPr>
          <a:xfrm>
            <a:off x="348970" y="1567602"/>
            <a:ext cx="5240961" cy="292646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b="1" dirty="0"/>
              <a:t>Inercia:</a:t>
            </a:r>
            <a:r>
              <a:rPr lang="es-MX" sz="1600" dirty="0"/>
              <a:t> Se calcula como la </a:t>
            </a:r>
            <a:r>
              <a:rPr lang="es-MX" sz="1600" b="1" dirty="0"/>
              <a:t>distancia cuadrática media entre cada instancia y el centroide más cercano</a:t>
            </a:r>
            <a:r>
              <a:rPr lang="es-MX" sz="1600" dirty="0"/>
              <a:t>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marL="285750" indent="-285750" algn="l">
              <a:lnSpc>
                <a:spcPct val="115000"/>
              </a:lnSpc>
              <a:spcBef>
                <a:spcPts val="0"/>
              </a:spcBef>
              <a:buSzPts val="1800"/>
              <a:buFontTx/>
              <a:buChar char="-"/>
            </a:pPr>
            <a:r>
              <a:rPr lang="es-MX" sz="1600" dirty="0"/>
              <a:t>Asignar cada instancia al custer más cercano y además mover el centroide en cada iteración ayuda a disminuir el valor de la función de costo (función de distorsion)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El algoritmo k-</a:t>
            </a:r>
            <a:r>
              <a:rPr lang="es-MX" sz="1600" dirty="0" err="1"/>
              <a:t>means</a:t>
            </a:r>
            <a:r>
              <a:rPr lang="es-MX" sz="1600" dirty="0"/>
              <a:t> se ejecuta </a:t>
            </a:r>
            <a:r>
              <a:rPr lang="es-MX" sz="1600" b="1" dirty="0" err="1"/>
              <a:t>n_init</a:t>
            </a:r>
            <a:r>
              <a:rPr lang="es-MX" sz="1600" b="1" dirty="0"/>
              <a:t> </a:t>
            </a:r>
            <a:r>
              <a:rPr lang="es-MX" sz="1600" dirty="0"/>
              <a:t>veces y se escoge el modelo con el </a:t>
            </a:r>
            <a:r>
              <a:rPr lang="es-MX" sz="1600" b="1" dirty="0"/>
              <a:t>menor valor de inercia</a:t>
            </a:r>
            <a:r>
              <a:rPr lang="es-MX" sz="1600" dirty="0"/>
              <a:t>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C44C39-B029-4E71-9219-854943AC1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970" y="1698230"/>
            <a:ext cx="52578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701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11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Función de Costo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pic>
        <p:nvPicPr>
          <p:cNvPr id="3074" name="Picture 2" descr="Clustering">
            <a:extLst>
              <a:ext uri="{FF2B5EF4-FFF2-40B4-BE49-F238E27FC236}">
                <a16:creationId xmlns:a16="http://schemas.microsoft.com/office/drawing/2014/main" id="{87097828-3FC2-0679-273A-67D49A599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371600"/>
            <a:ext cx="73152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700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12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Selección del número de clúster - </a:t>
            </a:r>
            <a:r>
              <a:rPr lang="es-ES" i="1" dirty="0"/>
              <a:t>k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5" name="Google Shape;277;p27">
            <a:extLst>
              <a:ext uri="{FF2B5EF4-FFF2-40B4-BE49-F238E27FC236}">
                <a16:creationId xmlns:a16="http://schemas.microsoft.com/office/drawing/2014/main" id="{03F50843-A92F-708C-F19D-062973E6473F}"/>
              </a:ext>
            </a:extLst>
          </p:cNvPr>
          <p:cNvSpPr txBox="1">
            <a:spLocks/>
          </p:cNvSpPr>
          <p:nvPr/>
        </p:nvSpPr>
        <p:spPr>
          <a:xfrm>
            <a:off x="5084255" y="1739348"/>
            <a:ext cx="6302201" cy="9042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En general, </a:t>
            </a:r>
            <a:r>
              <a:rPr lang="es-MX" sz="1600" b="1" dirty="0"/>
              <a:t>no es una tarea sencilla </a:t>
            </a:r>
            <a:r>
              <a:rPr lang="es-MX" sz="1600" dirty="0"/>
              <a:t>determinar el número de clústeres.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Seleccionar un número equivocado puede ser muy perjudicial.</a:t>
            </a:r>
          </a:p>
        </p:txBody>
      </p:sp>
      <p:pic>
        <p:nvPicPr>
          <p:cNvPr id="6" name="Google Shape;278;p27">
            <a:extLst>
              <a:ext uri="{FF2B5EF4-FFF2-40B4-BE49-F238E27FC236}">
                <a16:creationId xmlns:a16="http://schemas.microsoft.com/office/drawing/2014/main" id="{467ED984-6C42-F909-A239-565A54BCA8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255" y="2827756"/>
            <a:ext cx="6519916" cy="196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D000AED-C5C4-94BB-775F-44EE0CCD04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970" y="1739348"/>
            <a:ext cx="4511109" cy="331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6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13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Método de </a:t>
            </a:r>
            <a:r>
              <a:rPr lang="es-ES" dirty="0" err="1"/>
              <a:t>Elbow</a:t>
            </a:r>
            <a:r>
              <a:rPr lang="es-ES" dirty="0"/>
              <a:t> – Validando la inercia</a:t>
            </a:r>
            <a:endParaRPr lang="es-ES" i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2" name="Google Shape;284;p28">
            <a:extLst>
              <a:ext uri="{FF2B5EF4-FFF2-40B4-BE49-F238E27FC236}">
                <a16:creationId xmlns:a16="http://schemas.microsoft.com/office/drawing/2014/main" id="{D0ACED3B-2879-21F9-0A8A-C4314E1878B7}"/>
              </a:ext>
            </a:extLst>
          </p:cNvPr>
          <p:cNvSpPr txBox="1">
            <a:spLocks/>
          </p:cNvSpPr>
          <p:nvPr/>
        </p:nvSpPr>
        <p:spPr>
          <a:xfrm>
            <a:off x="348970" y="1398261"/>
            <a:ext cx="4506059" cy="33855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Una opción es obervar cómo decrece el valor de inercia para cada valor de </a:t>
            </a:r>
            <a:r>
              <a:rPr lang="es-MX" sz="1600" i="1" dirty="0"/>
              <a:t>k, </a:t>
            </a:r>
            <a:r>
              <a:rPr lang="es-MX" sz="1600" dirty="0"/>
              <a:t>sin embargo este método tiene sus limitaciones, debido a: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i="1" dirty="0"/>
              <a:t>- </a:t>
            </a:r>
            <a:r>
              <a:rPr lang="es-MX" sz="1600" dirty="0"/>
              <a:t>Siempre a mayor k, se tiene menor inercia.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- Normalmente la caída de la curva es suave y no es fácil encontrar un punto de inflexión.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PE" sz="1600" dirty="0">
                <a:sym typeface="Arial"/>
              </a:rPr>
              <a:t>Se podría probar ubicando el valor de k en que la inercia deja de decrecer significativamente, </a:t>
            </a:r>
            <a:r>
              <a:rPr lang="es-PE" sz="1600" b="1" dirty="0">
                <a:sym typeface="Arial"/>
              </a:rPr>
              <a:t>sin embargo hay mejores alternativas</a:t>
            </a:r>
            <a:r>
              <a:rPr lang="es-PE" sz="1600" dirty="0">
                <a:sym typeface="Arial"/>
              </a:rPr>
              <a:t>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 </a:t>
            </a:r>
          </a:p>
        </p:txBody>
      </p:sp>
      <p:pic>
        <p:nvPicPr>
          <p:cNvPr id="3" name="Picture 2" descr="K-Means Clustering in R: Algorithm and Practical Examples - Datanovia">
            <a:extLst>
              <a:ext uri="{FF2B5EF4-FFF2-40B4-BE49-F238E27FC236}">
                <a16:creationId xmlns:a16="http://schemas.microsoft.com/office/drawing/2014/main" id="{2F25803E-8DC6-D0B2-7399-287989D82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1607" y="1523945"/>
            <a:ext cx="5863163" cy="325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EB5D34A-A42A-45E6-CEE4-0A0CE747E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973" y="4873628"/>
            <a:ext cx="4626429" cy="70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641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14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Score de silueta – Validando la inercia</a:t>
            </a:r>
            <a:endParaRPr lang="es-ES" i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5" name="Google Shape;293;p29">
            <a:extLst>
              <a:ext uri="{FF2B5EF4-FFF2-40B4-BE49-F238E27FC236}">
                <a16:creationId xmlns:a16="http://schemas.microsoft.com/office/drawing/2014/main" id="{A287DD1C-F8E6-F6DD-7C4A-A2B13AA8E7C3}"/>
              </a:ext>
            </a:extLst>
          </p:cNvPr>
          <p:cNvSpPr txBox="1">
            <a:spLocks/>
          </p:cNvSpPr>
          <p:nvPr/>
        </p:nvSpPr>
        <p:spPr>
          <a:xfrm>
            <a:off x="348970" y="1456001"/>
            <a:ext cx="7003500" cy="805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b="1" dirty="0"/>
              <a:t>Coeficiente de siluetas medio de las instancias. </a:t>
            </a:r>
            <a:r>
              <a:rPr lang="es-MX" sz="1600" dirty="0"/>
              <a:t>Para cada instancia se calcula mediante la relación: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pic>
        <p:nvPicPr>
          <p:cNvPr id="6" name="Google Shape;294;p29">
            <a:extLst>
              <a:ext uri="{FF2B5EF4-FFF2-40B4-BE49-F238E27FC236}">
                <a16:creationId xmlns:a16="http://schemas.microsoft.com/office/drawing/2014/main" id="{F5CE7128-2F83-A828-5F00-E36CFED75C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302" y="2797250"/>
            <a:ext cx="1456650" cy="8323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96;p29">
            <a:extLst>
              <a:ext uri="{FF2B5EF4-FFF2-40B4-BE49-F238E27FC236}">
                <a16:creationId xmlns:a16="http://schemas.microsoft.com/office/drawing/2014/main" id="{82F94A67-B226-77BD-5455-404489C57279}"/>
              </a:ext>
            </a:extLst>
          </p:cNvPr>
          <p:cNvSpPr txBox="1"/>
          <p:nvPr/>
        </p:nvSpPr>
        <p:spPr>
          <a:xfrm>
            <a:off x="3270448" y="2602068"/>
            <a:ext cx="3598437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a: distancia media a otras instancias en el cluster (intracluster)</a:t>
            </a:r>
            <a:endParaRPr sz="16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b: distancia media a las instancias del cluster más cercano (intercluster).</a:t>
            </a:r>
            <a:endParaRPr sz="1600" dirty="0"/>
          </a:p>
        </p:txBody>
      </p:sp>
      <p:sp>
        <p:nvSpPr>
          <p:cNvPr id="8" name="Google Shape;295;p29">
            <a:extLst>
              <a:ext uri="{FF2B5EF4-FFF2-40B4-BE49-F238E27FC236}">
                <a16:creationId xmlns:a16="http://schemas.microsoft.com/office/drawing/2014/main" id="{E0F3B250-9D47-DC5F-24FD-A9C4B564EEA5}"/>
              </a:ext>
            </a:extLst>
          </p:cNvPr>
          <p:cNvSpPr txBox="1"/>
          <p:nvPr/>
        </p:nvSpPr>
        <p:spPr>
          <a:xfrm>
            <a:off x="399220" y="4442156"/>
            <a:ext cx="10889146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Varía entre -1 y +1. </a:t>
            </a:r>
            <a:r>
              <a:rPr lang="en" sz="1600" b="1" dirty="0"/>
              <a:t>Un valor cercano a +1 significa que la instancia está bien ubicada en su cluster </a:t>
            </a:r>
            <a:r>
              <a:rPr lang="en" sz="1600" dirty="0"/>
              <a:t>y alejada de otros clusters. Un valor de 0 significa que está cerca a una frontera. Un valor de -1 significa que la instancia está en el cluster equivocado.</a:t>
            </a:r>
            <a:endParaRPr sz="16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310E631-A720-4602-6F5C-7CD424A4B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155" y="1302144"/>
            <a:ext cx="2919227" cy="299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8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15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Score de silueta – Validando la inercia</a:t>
            </a:r>
            <a:endParaRPr lang="es-ES" i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2" name="Google Shape;310;p31">
            <a:extLst>
              <a:ext uri="{FF2B5EF4-FFF2-40B4-BE49-F238E27FC236}">
                <a16:creationId xmlns:a16="http://schemas.microsoft.com/office/drawing/2014/main" id="{34AA6F0B-CB8C-4532-E1CE-8DC6FD06A43F}"/>
              </a:ext>
            </a:extLst>
          </p:cNvPr>
          <p:cNvSpPr txBox="1">
            <a:spLocks/>
          </p:cNvSpPr>
          <p:nvPr/>
        </p:nvSpPr>
        <p:spPr>
          <a:xfrm>
            <a:off x="526750" y="1640977"/>
            <a:ext cx="5993793" cy="357604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Un gráfico de siluetas muestra para cada clúster, una curva con los puntajes de silueta para cada instancia </a:t>
            </a:r>
            <a:r>
              <a:rPr lang="es-MX" sz="1600" b="1" dirty="0"/>
              <a:t>ordenado de mayor a menor.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Por cada clúster se genera, utilizando estos puntajes, una curva que decrece en el eje horizontal con determinada tendencia. </a:t>
            </a:r>
            <a:r>
              <a:rPr lang="es-MX" sz="1600" b="1" dirty="0"/>
              <a:t>Esta curva se compara con el score medio de los clústeres (línea punteada).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Una buena </a:t>
            </a:r>
            <a:r>
              <a:rPr lang="es-MX" sz="1600" dirty="0" err="1"/>
              <a:t>clusterización</a:t>
            </a:r>
            <a:r>
              <a:rPr lang="es-MX" sz="1600" dirty="0"/>
              <a:t> muestra curvas que descienden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suavemente y están en donde la mayoría de las instancias están a la derecha de la línea punteada.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pic>
        <p:nvPicPr>
          <p:cNvPr id="3" name="Google Shape;311;p31">
            <a:extLst>
              <a:ext uri="{FF2B5EF4-FFF2-40B4-BE49-F238E27FC236}">
                <a16:creationId xmlns:a16="http://schemas.microsoft.com/office/drawing/2014/main" id="{C1966946-8E45-6C4E-A50A-8C3A369B33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4367" y="1874312"/>
            <a:ext cx="4070103" cy="31093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0640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16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Score de silueta – Validando la inercia</a:t>
            </a:r>
            <a:endParaRPr lang="es-ES" i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5" name="Google Shape;317;p32">
            <a:extLst>
              <a:ext uri="{FF2B5EF4-FFF2-40B4-BE49-F238E27FC236}">
                <a16:creationId xmlns:a16="http://schemas.microsoft.com/office/drawing/2014/main" id="{358E3D72-7902-0BAC-5629-126708EBFA98}"/>
              </a:ext>
            </a:extLst>
          </p:cNvPr>
          <p:cNvSpPr txBox="1">
            <a:spLocks/>
          </p:cNvSpPr>
          <p:nvPr/>
        </p:nvSpPr>
        <p:spPr>
          <a:xfrm>
            <a:off x="348970" y="1326485"/>
            <a:ext cx="5287736" cy="3825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El diagrama de siluetas permite construir visualizaciones más ricas y tener una idea general de la agrupación de los clústeres.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Se puede determinar que tan buena es la separación para diferentes valores de k.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b="1" dirty="0"/>
              <a:t>¿Cual es el mejor k en el ejemplo?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6DF060-A411-C86B-80D9-A9EB30316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055" y="1136471"/>
            <a:ext cx="5287063" cy="420502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19676E7-FECC-0225-F6A1-42E3C321A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30" y="3843338"/>
            <a:ext cx="4816616" cy="168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39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17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Resumen - </a:t>
            </a:r>
            <a:r>
              <a:rPr lang="es-ES" dirty="0" err="1"/>
              <a:t>KMeans</a:t>
            </a:r>
            <a:endParaRPr lang="es-ES" i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233F8C0-61DD-8F3D-3B6B-81DDD549C7E5}"/>
              </a:ext>
            </a:extLst>
          </p:cNvPr>
          <p:cNvSpPr/>
          <p:nvPr/>
        </p:nvSpPr>
        <p:spPr>
          <a:xfrm>
            <a:off x="348970" y="1310684"/>
            <a:ext cx="6111494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 algn="just">
              <a:lnSpc>
                <a:spcPct val="115000"/>
              </a:lnSpc>
              <a:spcBef>
                <a:spcPts val="1600"/>
              </a:spcBef>
              <a:buSzPts val="1400"/>
            </a:pPr>
            <a:r>
              <a:rPr lang="es-MX" sz="1600" b="1" dirty="0"/>
              <a:t>Ventajas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ABAF50F-212B-F838-CBC2-B5A4FCC3469D}"/>
              </a:ext>
            </a:extLst>
          </p:cNvPr>
          <p:cNvSpPr txBox="1"/>
          <p:nvPr/>
        </p:nvSpPr>
        <p:spPr>
          <a:xfrm>
            <a:off x="348970" y="1908799"/>
            <a:ext cx="4736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Muy rápido y puede trabajar bien con </a:t>
            </a:r>
            <a:r>
              <a:rPr lang="es-MX" sz="1600" dirty="0" err="1"/>
              <a:t>datasets</a:t>
            </a:r>
            <a:r>
              <a:rPr lang="es-MX" sz="1600" dirty="0"/>
              <a:t> grandes.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Es bueno detectando clústeres esféricos. Se adapta rápidamente a nuevas instancias.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Permite inicializar centroides </a:t>
            </a:r>
            <a:r>
              <a:rPr lang="es-MX" sz="1600" dirty="0" err="1"/>
              <a:t>pre-calculados</a:t>
            </a:r>
            <a:r>
              <a:rPr lang="es-MX" sz="1600" dirty="0"/>
              <a:t>.</a:t>
            </a:r>
            <a:endParaRPr lang="es-PE" sz="16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8314E68-7F16-B8E3-B402-E2DAF68DDAC1}"/>
              </a:ext>
            </a:extLst>
          </p:cNvPr>
          <p:cNvSpPr/>
          <p:nvPr/>
        </p:nvSpPr>
        <p:spPr>
          <a:xfrm>
            <a:off x="348970" y="3808206"/>
            <a:ext cx="6111494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 algn="just">
              <a:lnSpc>
                <a:spcPct val="115000"/>
              </a:lnSpc>
              <a:spcBef>
                <a:spcPts val="1600"/>
              </a:spcBef>
              <a:buSzPts val="1400"/>
            </a:pPr>
            <a:r>
              <a:rPr lang="es-MX" sz="1600" b="1" dirty="0"/>
              <a:t>Desventajas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BAC04F5-6D3D-4598-C9B6-1270AC628980}"/>
              </a:ext>
            </a:extLst>
          </p:cNvPr>
          <p:cNvSpPr txBox="1"/>
          <p:nvPr/>
        </p:nvSpPr>
        <p:spPr>
          <a:xfrm>
            <a:off x="503947" y="4273338"/>
            <a:ext cx="55920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Se debe establecer el valor rde K previamente.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No tiene buen desempeño con </a:t>
            </a:r>
            <a:r>
              <a:rPr lang="es-MX" sz="1600" dirty="0" err="1"/>
              <a:t>clusters</a:t>
            </a:r>
            <a:r>
              <a:rPr lang="es-MX" sz="1600" dirty="0"/>
              <a:t> de forma no esférica o de distintas densidades.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No detecta </a:t>
            </a:r>
            <a:r>
              <a:rPr lang="es-MX" sz="1600" dirty="0" err="1"/>
              <a:t>outliers</a:t>
            </a:r>
            <a:r>
              <a:rPr lang="es-MX" sz="1600" dirty="0"/>
              <a:t>, todos los puntos son asignados a un clúster si o si.</a:t>
            </a:r>
          </a:p>
        </p:txBody>
      </p:sp>
      <p:pic>
        <p:nvPicPr>
          <p:cNvPr id="11" name="Picture 2" descr="ML | K-means++ Algorithm - GeeksforGeeks">
            <a:extLst>
              <a:ext uri="{FF2B5EF4-FFF2-40B4-BE49-F238E27FC236}">
                <a16:creationId xmlns:a16="http://schemas.microsoft.com/office/drawing/2014/main" id="{C37B0215-A8B8-42D5-1DD6-3E82D489C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780" y="1662062"/>
            <a:ext cx="4736548" cy="333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131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18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¿Y qué pasa si los datos tienen distinta distribución?</a:t>
            </a:r>
            <a:endParaRPr lang="es-ES" i="1" dirty="0"/>
          </a:p>
        </p:txBody>
      </p:sp>
      <p:pic>
        <p:nvPicPr>
          <p:cNvPr id="5" name="Picture 2" descr="dbscan clustering dataset">
            <a:extLst>
              <a:ext uri="{FF2B5EF4-FFF2-40B4-BE49-F238E27FC236}">
                <a16:creationId xmlns:a16="http://schemas.microsoft.com/office/drawing/2014/main" id="{BE558590-0D48-1C47-E4A4-99ECACF4A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299" y="1364217"/>
            <a:ext cx="4139586" cy="393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k means clustering">
            <a:extLst>
              <a:ext uri="{FF2B5EF4-FFF2-40B4-BE49-F238E27FC236}">
                <a16:creationId xmlns:a16="http://schemas.microsoft.com/office/drawing/2014/main" id="{9516F17C-F2D2-E0CD-E063-6F8D66CA2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063" y="1369138"/>
            <a:ext cx="4129405" cy="3950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0994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19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DBSCAN – </a:t>
            </a:r>
            <a:r>
              <a:rPr lang="es-ES" dirty="0" err="1"/>
              <a:t>Density</a:t>
            </a:r>
            <a:r>
              <a:rPr lang="es-ES" dirty="0"/>
              <a:t> 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Spatial</a:t>
            </a:r>
            <a:r>
              <a:rPr lang="es-ES" dirty="0"/>
              <a:t> Clustering</a:t>
            </a:r>
            <a:endParaRPr lang="es-ES" i="1" dirty="0"/>
          </a:p>
        </p:txBody>
      </p:sp>
      <p:sp>
        <p:nvSpPr>
          <p:cNvPr id="2" name="Google Shape;371;p37">
            <a:extLst>
              <a:ext uri="{FF2B5EF4-FFF2-40B4-BE49-F238E27FC236}">
                <a16:creationId xmlns:a16="http://schemas.microsoft.com/office/drawing/2014/main" id="{E8A052F1-4528-FCB2-BF11-3D535AB93B28}"/>
              </a:ext>
            </a:extLst>
          </p:cNvPr>
          <p:cNvSpPr txBox="1">
            <a:spLocks/>
          </p:cNvSpPr>
          <p:nvPr/>
        </p:nvSpPr>
        <p:spPr>
          <a:xfrm>
            <a:off x="631014" y="1869248"/>
            <a:ext cx="5239787" cy="3730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PE" sz="1600" dirty="0"/>
              <a:t>Agrupamiento espacial </a:t>
            </a:r>
            <a:r>
              <a:rPr lang="es-PE" sz="1600" b="1" dirty="0"/>
              <a:t>basado en densidad de aplicaciones con ruido </a:t>
            </a:r>
            <a:r>
              <a:rPr lang="es-PE" sz="1600" dirty="0"/>
              <a:t>o </a:t>
            </a:r>
            <a:r>
              <a:rPr lang="es-PE" sz="1600" dirty="0" err="1"/>
              <a:t>Density-based</a:t>
            </a:r>
            <a:r>
              <a:rPr lang="es-PE" sz="1600" dirty="0"/>
              <a:t> </a:t>
            </a:r>
            <a:r>
              <a:rPr lang="es-PE" sz="1600" dirty="0" err="1"/>
              <a:t>spatial</a:t>
            </a:r>
            <a:r>
              <a:rPr lang="es-PE" sz="1600" dirty="0"/>
              <a:t> </a:t>
            </a:r>
            <a:r>
              <a:rPr lang="es-PE" sz="1600" dirty="0" err="1"/>
              <a:t>clustering</a:t>
            </a:r>
            <a:r>
              <a:rPr lang="es-PE" sz="1600" dirty="0"/>
              <a:t> </a:t>
            </a:r>
            <a:r>
              <a:rPr lang="es-PE" sz="1600" dirty="0" err="1"/>
              <a:t>of</a:t>
            </a:r>
            <a:r>
              <a:rPr lang="es-PE" sz="1600" dirty="0"/>
              <a:t> </a:t>
            </a:r>
            <a:r>
              <a:rPr lang="es-PE" sz="1600" dirty="0" err="1"/>
              <a:t>applications</a:t>
            </a:r>
            <a:r>
              <a:rPr lang="es-PE" sz="1600" dirty="0"/>
              <a:t> </a:t>
            </a:r>
            <a:r>
              <a:rPr lang="es-PE" sz="1600" dirty="0" err="1"/>
              <a:t>with</a:t>
            </a:r>
            <a:r>
              <a:rPr lang="es-PE" sz="1600" dirty="0"/>
              <a:t> </a:t>
            </a:r>
            <a:r>
              <a:rPr lang="es-PE" sz="1600" dirty="0" err="1"/>
              <a:t>noise</a:t>
            </a:r>
            <a:r>
              <a:rPr lang="es-PE" sz="1600" dirty="0"/>
              <a:t> (DBSCAN).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endParaRPr lang="es-PE" sz="1600" dirty="0"/>
          </a:p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PE" sz="1600" dirty="0"/>
              <a:t>Propuesto en 1996 por Ester, M., </a:t>
            </a:r>
            <a:r>
              <a:rPr lang="es-PE" sz="1600" dirty="0" err="1"/>
              <a:t>Kriegel</a:t>
            </a:r>
            <a:r>
              <a:rPr lang="es-PE" sz="1600" dirty="0"/>
              <a:t>, H. P., Sander, J., y </a:t>
            </a:r>
            <a:r>
              <a:rPr lang="es-PE" sz="1600" dirty="0" err="1"/>
              <a:t>Xu</a:t>
            </a:r>
            <a:r>
              <a:rPr lang="es-PE" sz="1600" dirty="0"/>
              <a:t>, X.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endParaRPr lang="es-PE" sz="1600" dirty="0"/>
          </a:p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PE" sz="1600" dirty="0"/>
              <a:t>Agrupa regiones continuas de alta densidad.</a:t>
            </a:r>
          </a:p>
        </p:txBody>
      </p:sp>
      <p:pic>
        <p:nvPicPr>
          <p:cNvPr id="3" name="Picture 2" descr="dbscan clustering">
            <a:extLst>
              <a:ext uri="{FF2B5EF4-FFF2-40B4-BE49-F238E27FC236}">
                <a16:creationId xmlns:a16="http://schemas.microsoft.com/office/drawing/2014/main" id="{CD8C7F4B-1646-2000-6B3A-0D8B17AFA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315" y="1489707"/>
            <a:ext cx="3828636" cy="373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62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Curso: Big Data </a:t>
            </a:r>
            <a:r>
              <a:rPr lang="es-ES" dirty="0" err="1"/>
              <a:t>Analytics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Tema 07: Aprendizaje No supervisado: Clustering y Reducción de Dimensionalidad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87582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20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DBSCAN – Algoritmo</a:t>
            </a:r>
            <a:endParaRPr lang="es-ES" i="1" dirty="0"/>
          </a:p>
        </p:txBody>
      </p:sp>
      <p:pic>
        <p:nvPicPr>
          <p:cNvPr id="1026" name="Picture 2" descr="DBSCAN Clustering Algorithm in Machine Learning - KDnuggets">
            <a:extLst>
              <a:ext uri="{FF2B5EF4-FFF2-40B4-BE49-F238E27FC236}">
                <a16:creationId xmlns:a16="http://schemas.microsoft.com/office/drawing/2014/main" id="{925B3B61-5A66-2348-F25A-0356DDBBF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22" y="1622309"/>
            <a:ext cx="4429859" cy="28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EA1DD32F-0E49-0B1D-9EA9-74708E2B8913}"/>
              </a:ext>
            </a:extLst>
          </p:cNvPr>
          <p:cNvCxnSpPr>
            <a:cxnSpLocks/>
          </p:cNvCxnSpPr>
          <p:nvPr/>
        </p:nvCxnSpPr>
        <p:spPr>
          <a:xfrm flipH="1">
            <a:off x="1271717" y="3184819"/>
            <a:ext cx="594156" cy="442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76E31DF3-D544-8D06-AE5B-E2F210F584E9}"/>
              </a:ext>
            </a:extLst>
          </p:cNvPr>
          <p:cNvSpPr txBox="1"/>
          <p:nvPr/>
        </p:nvSpPr>
        <p:spPr>
          <a:xfrm>
            <a:off x="1271717" y="2916778"/>
            <a:ext cx="4386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err="1"/>
              <a:t>eps</a:t>
            </a:r>
            <a:endParaRPr lang="es-PE" sz="14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A2B7423-927D-0822-18CE-751991B7FBD6}"/>
              </a:ext>
            </a:extLst>
          </p:cNvPr>
          <p:cNvSpPr txBox="1"/>
          <p:nvPr/>
        </p:nvSpPr>
        <p:spPr>
          <a:xfrm>
            <a:off x="5291375" y="957325"/>
            <a:ext cx="69006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600" dirty="0"/>
              <a:t>Existen 2 parámetros: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/>
              <a:t>eps</a:t>
            </a:r>
            <a:r>
              <a:rPr lang="es-MX" sz="1600" dirty="0"/>
              <a:t>: La distancia que especifica un vecindario. Dos puntos son considerados vecinos si la distancia entre ellos es menor o igual a eps.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/>
              <a:t>minPts</a:t>
            </a:r>
            <a:r>
              <a:rPr lang="es-MX" sz="1600" dirty="0"/>
              <a:t>: Mínimo número de puntos que definen un clúster.</a:t>
            </a:r>
            <a:endParaRPr lang="es-PE" sz="16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D6FA639-6C5A-8C5E-E157-5F4E3C2E41D8}"/>
              </a:ext>
            </a:extLst>
          </p:cNvPr>
          <p:cNvSpPr txBox="1"/>
          <p:nvPr/>
        </p:nvSpPr>
        <p:spPr>
          <a:xfrm>
            <a:off x="5291375" y="2619126"/>
            <a:ext cx="60960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600" dirty="0"/>
              <a:t>Cada punto puede ser clasificado como:</a:t>
            </a:r>
          </a:p>
          <a:p>
            <a:endParaRPr lang="es-MX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/>
              <a:t>Core point</a:t>
            </a:r>
            <a:r>
              <a:rPr lang="es-MX" sz="1600" dirty="0"/>
              <a:t>: Si hay al menos </a:t>
            </a:r>
            <a:r>
              <a:rPr lang="es-MX" sz="1600" b="1" dirty="0"/>
              <a:t>minPts</a:t>
            </a:r>
            <a:r>
              <a:rPr lang="es-MX" sz="1600" dirty="0"/>
              <a:t> número de puntos (incluido él mismo) en su área de radio </a:t>
            </a:r>
            <a:r>
              <a:rPr lang="es-MX" sz="1600" b="1" dirty="0"/>
              <a:t>eps</a:t>
            </a:r>
            <a:r>
              <a:rPr lang="es-MX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/>
              <a:t>Border point</a:t>
            </a:r>
            <a:r>
              <a:rPr lang="es-MX" sz="1600" dirty="0"/>
              <a:t>: Un punto es border point si es alcanzado por un core point y tiene menos que </a:t>
            </a:r>
            <a:r>
              <a:rPr lang="es-MX" sz="1600" b="1" dirty="0"/>
              <a:t>minPts</a:t>
            </a:r>
            <a:r>
              <a:rPr lang="es-MX" sz="1600" dirty="0"/>
              <a:t> número de puntos en su área de influencia (de radio </a:t>
            </a:r>
            <a:r>
              <a:rPr lang="es-MX" sz="1600" b="1" dirty="0"/>
              <a:t>eps</a:t>
            </a:r>
            <a:r>
              <a:rPr lang="es-MX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/>
              <a:t>Outlier</a:t>
            </a:r>
            <a:r>
              <a:rPr lang="es-MX" sz="1600" dirty="0"/>
              <a:t>: Un punto es outlier si no es un core point y no es alcanzado por ningún core point.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205471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21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DBSCAN – Parámetros </a:t>
            </a:r>
            <a:r>
              <a:rPr lang="es-ES" i="1" dirty="0"/>
              <a:t>℮</a:t>
            </a:r>
            <a:r>
              <a:rPr lang="es-ES" dirty="0"/>
              <a:t> y </a:t>
            </a:r>
            <a:r>
              <a:rPr lang="es-ES" i="1" dirty="0" err="1"/>
              <a:t>minPts</a:t>
            </a:r>
            <a:endParaRPr lang="es-ES" i="1" dirty="0"/>
          </a:p>
        </p:txBody>
      </p:sp>
      <p:pic>
        <p:nvPicPr>
          <p:cNvPr id="4098" name="Picture 2" descr="DBSCAN good DBSCAN bad | Gif, Cluster">
            <a:extLst>
              <a:ext uri="{FF2B5EF4-FFF2-40B4-BE49-F238E27FC236}">
                <a16:creationId xmlns:a16="http://schemas.microsoft.com/office/drawing/2014/main" id="{05EF9E6A-2BD2-19CA-EA8B-BF2248F80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477" y="1083838"/>
            <a:ext cx="8354786" cy="4359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156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22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Elección de parámetros - </a:t>
            </a:r>
            <a:endParaRPr lang="es-ES" i="1" dirty="0"/>
          </a:p>
        </p:txBody>
      </p:sp>
      <p:pic>
        <p:nvPicPr>
          <p:cNvPr id="2" name="Google Shape;400;p41">
            <a:extLst>
              <a:ext uri="{FF2B5EF4-FFF2-40B4-BE49-F238E27FC236}">
                <a16:creationId xmlns:a16="http://schemas.microsoft.com/office/drawing/2014/main" id="{490BE31C-2572-04A4-24F8-250F8A3E3DE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58312" y="1506024"/>
            <a:ext cx="8069312" cy="256069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910CF52-48FB-F311-AD97-5A3A2DE2D93A}"/>
              </a:ext>
            </a:extLst>
          </p:cNvPr>
          <p:cNvSpPr txBox="1"/>
          <p:nvPr/>
        </p:nvSpPr>
        <p:spPr>
          <a:xfrm>
            <a:off x="1658312" y="4617357"/>
            <a:ext cx="9536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Si bien es cierto se puede probar con una grilla de parámetros, muchas veces los parámetros dependen de qué es lo que se desea encontrar (</a:t>
            </a:r>
            <a:r>
              <a:rPr lang="es-MX" sz="1600" b="1" dirty="0"/>
              <a:t>criterio experto</a:t>
            </a:r>
            <a:r>
              <a:rPr lang="es-MX" sz="1600" dirty="0"/>
              <a:t>)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2659583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23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Resumen - DBSCAN</a:t>
            </a:r>
            <a:endParaRPr lang="es-ES" i="1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D1A3D9B-3701-211F-ECC2-02DEAB9F5D4C}"/>
              </a:ext>
            </a:extLst>
          </p:cNvPr>
          <p:cNvSpPr/>
          <p:nvPr/>
        </p:nvSpPr>
        <p:spPr>
          <a:xfrm>
            <a:off x="348970" y="1119326"/>
            <a:ext cx="6111494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 algn="just">
              <a:lnSpc>
                <a:spcPct val="115000"/>
              </a:lnSpc>
              <a:spcBef>
                <a:spcPts val="1600"/>
              </a:spcBef>
              <a:buSzPts val="1400"/>
            </a:pPr>
            <a:r>
              <a:rPr lang="es-MX" sz="1600" b="1" dirty="0"/>
              <a:t>Ventajas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F5B48F-594B-740F-C285-614A6ECDA824}"/>
              </a:ext>
            </a:extLst>
          </p:cNvPr>
          <p:cNvSpPr txBox="1"/>
          <p:nvPr/>
        </p:nvSpPr>
        <p:spPr>
          <a:xfrm>
            <a:off x="842295" y="1590138"/>
            <a:ext cx="63172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No requiere especificar el  valor de clúster, los detecta de acuerdo a la densidad de los datos.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No es sensible a </a:t>
            </a:r>
            <a:r>
              <a:rPr lang="es-MX" sz="1600" dirty="0" err="1"/>
              <a:t>outliers</a:t>
            </a:r>
            <a:r>
              <a:rPr lang="es-MX" sz="1600" dirty="0"/>
              <a:t>, simplemente no los asigna a ningún grupo (-1).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dirty="0"/>
              <a:t>Trabaja bien con cluster densos separados de cluster poco densos.</a:t>
            </a:r>
            <a:endParaRPr lang="es-PE" sz="160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193E27E-C0E2-5DCC-7A23-2986103DDA52}"/>
              </a:ext>
            </a:extLst>
          </p:cNvPr>
          <p:cNvSpPr/>
          <p:nvPr/>
        </p:nvSpPr>
        <p:spPr>
          <a:xfrm>
            <a:off x="348970" y="3287486"/>
            <a:ext cx="6111494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 algn="just">
              <a:lnSpc>
                <a:spcPct val="115000"/>
              </a:lnSpc>
              <a:spcBef>
                <a:spcPts val="1600"/>
              </a:spcBef>
              <a:buSzPts val="1400"/>
            </a:pPr>
            <a:r>
              <a:rPr lang="es-MX" sz="1600" b="1" dirty="0"/>
              <a:t>Desventajas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B51DD31-5559-8EE0-9F9B-90840A7C3C9B}"/>
              </a:ext>
            </a:extLst>
          </p:cNvPr>
          <p:cNvSpPr txBox="1"/>
          <p:nvPr/>
        </p:nvSpPr>
        <p:spPr>
          <a:xfrm>
            <a:off x="725890" y="3766552"/>
            <a:ext cx="6111495" cy="176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buSzPts val="1800"/>
              <a:buFont typeface="Arial" panose="020B0604020202020204" pitchFamily="34" charset="0"/>
              <a:buChar char="•"/>
            </a:pPr>
            <a:r>
              <a:rPr lang="es-MX" sz="1600" dirty="0"/>
              <a:t>Si la </a:t>
            </a:r>
            <a:r>
              <a:rPr lang="es-MX" sz="1600" b="1" dirty="0"/>
              <a:t>densidad varía significativamente</a:t>
            </a:r>
            <a:r>
              <a:rPr lang="es-MX" sz="1600" dirty="0"/>
              <a:t> </a:t>
            </a:r>
            <a:r>
              <a:rPr lang="es-MX" sz="1600" b="1" dirty="0"/>
              <a:t>entre clusters</a:t>
            </a:r>
            <a:r>
              <a:rPr lang="es-MX" sz="1600" dirty="0"/>
              <a:t> puede ser imposible capturarlos correctamente (aternativa HDBSCAN)</a:t>
            </a:r>
          </a:p>
          <a:p>
            <a:pPr marL="342900" lvl="0" indent="-342900" algn="just">
              <a:lnSpc>
                <a:spcPct val="115000"/>
              </a:lnSpc>
              <a:buSzPts val="1800"/>
              <a:buFont typeface="Arial" panose="020B0604020202020204" pitchFamily="34" charset="0"/>
              <a:buChar char="•"/>
            </a:pPr>
            <a:r>
              <a:rPr lang="es-MX" sz="1600" dirty="0" err="1"/>
              <a:t>Sklearn</a:t>
            </a:r>
            <a:r>
              <a:rPr lang="es-MX" sz="1600" dirty="0"/>
              <a:t>, no implementa la clase </a:t>
            </a:r>
            <a:r>
              <a:rPr lang="es-MX" sz="1600" dirty="0" err="1"/>
              <a:t>predict</a:t>
            </a:r>
            <a:r>
              <a:rPr lang="es-MX" sz="1600" dirty="0"/>
              <a:t> para DBSCAN. Para clasificar nuevas instancias se debe entrenar un algoritmo de clasificación entrenado con la data etiquetada.</a:t>
            </a:r>
          </a:p>
        </p:txBody>
      </p:sp>
      <p:pic>
        <p:nvPicPr>
          <p:cNvPr id="9" name="Picture 2" descr="Strengths and Weaknesses">
            <a:extLst>
              <a:ext uri="{FF2B5EF4-FFF2-40B4-BE49-F238E27FC236}">
                <a16:creationId xmlns:a16="http://schemas.microsoft.com/office/drawing/2014/main" id="{B04AAF0D-9708-AE63-6977-1B2E62AC87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5" t="3801" r="7238" b="6765"/>
          <a:stretch/>
        </p:blipFill>
        <p:spPr bwMode="auto">
          <a:xfrm>
            <a:off x="7159509" y="1637276"/>
            <a:ext cx="3847341" cy="301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6332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24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Generalización de K-</a:t>
            </a:r>
            <a:r>
              <a:rPr lang="es-ES" dirty="0" err="1"/>
              <a:t>Means</a:t>
            </a:r>
            <a:endParaRPr lang="es-ES" i="1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2A42F2B9-6C61-ACF8-36E1-62D363943101}"/>
              </a:ext>
            </a:extLst>
          </p:cNvPr>
          <p:cNvSpPr>
            <a:spLocks noGrp="1"/>
          </p:cNvSpPr>
          <p:nvPr/>
        </p:nvSpPr>
        <p:spPr>
          <a:xfrm>
            <a:off x="5771870" y="1924666"/>
            <a:ext cx="3306816" cy="2062091"/>
          </a:xfrm>
          <a:prstGeom prst="rect">
            <a:avLst/>
          </a:prstGeom>
        </p:spPr>
        <p:txBody>
          <a:bodyPr vert="horz" wrap="square" lIns="91428" tIns="45714" rIns="91428" bIns="45714" rtlCol="0" anchor="t" anchorCtr="0">
            <a:spAutoFit/>
          </a:bodyPr>
          <a:lstStyle>
            <a:lvl1pPr algn="l" defTabSz="913369" rtl="0" eaLnBrk="1" latinLnBrk="0" hangingPunct="1">
              <a:spcBef>
                <a:spcPct val="0"/>
              </a:spcBef>
              <a:buNone/>
              <a:defRPr sz="2774" b="1" kern="1200">
                <a:solidFill>
                  <a:srgbClr val="005CFF"/>
                </a:solidFill>
                <a:latin typeface="Barlow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s-CL" sz="1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Anteriormente vimos que K-</a:t>
            </a:r>
            <a:r>
              <a:rPr lang="es-CL" sz="1600" b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Means</a:t>
            </a:r>
            <a:r>
              <a:rPr lang="es-CL" sz="1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asigna instancias a </a:t>
            </a:r>
            <a:r>
              <a:rPr lang="es-CL" sz="1600" b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Clutsers</a:t>
            </a:r>
            <a:r>
              <a:rPr lang="es-CL" sz="1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 decir </a:t>
            </a:r>
            <a:r>
              <a:rPr lang="es-MX" sz="1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  una </a:t>
            </a:r>
            <a:r>
              <a:rPr lang="es-MX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asignación ‘hard’</a:t>
            </a:r>
            <a:r>
              <a:rPr lang="es-MX" sz="1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sin embargo en algunas ocasiones puede ser interesante trabajar con probabilidad de que un dato pertenezca a un clúster.</a:t>
            </a:r>
            <a:endParaRPr lang="es-CL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4" descr="K-means clustering with Amazon SageMaker | AWS Machine Learning Blog">
            <a:extLst>
              <a:ext uri="{FF2B5EF4-FFF2-40B4-BE49-F238E27FC236}">
                <a16:creationId xmlns:a16="http://schemas.microsoft.com/office/drawing/2014/main" id="{26590A1F-D478-1D13-2AE9-B12EB4F1C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676" y="1123482"/>
            <a:ext cx="3896500" cy="419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058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25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Gaussian Mixture </a:t>
            </a:r>
            <a:r>
              <a:rPr lang="es-ES" dirty="0" err="1"/>
              <a:t>Models</a:t>
            </a:r>
            <a:endParaRPr lang="es-ES" i="1" dirty="0"/>
          </a:p>
        </p:txBody>
      </p:sp>
      <p:pic>
        <p:nvPicPr>
          <p:cNvPr id="5" name="Google Shape;433;p45">
            <a:extLst>
              <a:ext uri="{FF2B5EF4-FFF2-40B4-BE49-F238E27FC236}">
                <a16:creationId xmlns:a16="http://schemas.microsoft.com/office/drawing/2014/main" id="{D20AF96E-34CB-99D9-44EC-65B2F47E1D1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6533" y="1288761"/>
            <a:ext cx="3627239" cy="19605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32;p45">
            <a:extLst>
              <a:ext uri="{FF2B5EF4-FFF2-40B4-BE49-F238E27FC236}">
                <a16:creationId xmlns:a16="http://schemas.microsoft.com/office/drawing/2014/main" id="{37A5CB88-DFA1-B488-6FDA-6B3D25313D0C}"/>
              </a:ext>
            </a:extLst>
          </p:cNvPr>
          <p:cNvSpPr txBox="1">
            <a:spLocks/>
          </p:cNvSpPr>
          <p:nvPr/>
        </p:nvSpPr>
        <p:spPr>
          <a:xfrm>
            <a:off x="5162988" y="1688547"/>
            <a:ext cx="6656478" cy="38188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Es un </a:t>
            </a:r>
            <a:r>
              <a:rPr lang="es-MX" sz="1600" b="1" dirty="0">
                <a:latin typeface="Arial" panose="020B0604020202020204" pitchFamily="34" charset="0"/>
                <a:cs typeface="Arial" panose="020B0604020202020204" pitchFamily="34" charset="0"/>
              </a:rPr>
              <a:t>modelo probabilístico </a:t>
            </a: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para representar subpoblaciones dentro de una población.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Se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asume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que las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instancias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se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generaron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de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una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combinación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de k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distribuciones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b="1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gaussianas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que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han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dado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origen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los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datos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y</a:t>
            </a:r>
            <a:r>
              <a:rPr lang="en" sz="1600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cuyos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parámetros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son </a:t>
            </a:r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desconocidos</a:t>
            </a:r>
            <a:endParaRPr lang="es-MX" sz="1600" dirty="0"/>
          </a:p>
          <a:p>
            <a:pPr algn="l"/>
            <a:endParaRPr lang="es-MX" sz="1600" dirty="0"/>
          </a:p>
          <a:p>
            <a:pPr algn="l"/>
            <a:r>
              <a:rPr lang="es-MX" sz="1600" b="1" dirty="0"/>
              <a:t>El objetivo es encontrar los parámetros </a:t>
            </a:r>
            <a:r>
              <a:rPr lang="es-MX" sz="1600" dirty="0"/>
              <a:t>que describen estas distribuciones (media y matriz de covarianza).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Las distribuciones gaussianas usualmente toman </a:t>
            </a:r>
            <a:r>
              <a:rPr lang="es-MX" sz="1600" b="1" dirty="0"/>
              <a:t>formas elípticas o circulares.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7AC7CA8-E83E-1D2C-4977-051EC81E2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624" y="3429000"/>
            <a:ext cx="3191408" cy="2170158"/>
          </a:xfrm>
          <a:prstGeom prst="rect">
            <a:avLst/>
          </a:prstGeom>
        </p:spPr>
      </p:pic>
      <p:pic>
        <p:nvPicPr>
          <p:cNvPr id="2" name="Picture 2" descr="Probability concepts explained: Maximum likelihood estimation | by Jonny  Brooks-Bartlett | Towards Data Science">
            <a:extLst>
              <a:ext uri="{FF2B5EF4-FFF2-40B4-BE49-F238E27FC236}">
                <a16:creationId xmlns:a16="http://schemas.microsoft.com/office/drawing/2014/main" id="{D4B0E2EF-9D45-8604-0A78-A8712665A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302" y="971874"/>
            <a:ext cx="3580974" cy="68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625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26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Expectation</a:t>
            </a:r>
            <a:r>
              <a:rPr lang="es-ES" dirty="0"/>
              <a:t> </a:t>
            </a:r>
            <a:r>
              <a:rPr lang="es-ES" dirty="0" err="1"/>
              <a:t>Maximization</a:t>
            </a:r>
            <a:r>
              <a:rPr lang="es-ES" dirty="0"/>
              <a:t> (EM </a:t>
            </a:r>
            <a:r>
              <a:rPr lang="es-ES" dirty="0" err="1"/>
              <a:t>Algorithm</a:t>
            </a:r>
            <a:r>
              <a:rPr lang="es-ES" dirty="0"/>
              <a:t>)</a:t>
            </a:r>
            <a:endParaRPr lang="es-ES" i="1" dirty="0"/>
          </a:p>
        </p:txBody>
      </p:sp>
      <p:sp>
        <p:nvSpPr>
          <p:cNvPr id="2" name="Google Shape;442;p46">
            <a:extLst>
              <a:ext uri="{FF2B5EF4-FFF2-40B4-BE49-F238E27FC236}">
                <a16:creationId xmlns:a16="http://schemas.microsoft.com/office/drawing/2014/main" id="{724E0CA3-B42E-3368-427E-0C966313A7FC}"/>
              </a:ext>
            </a:extLst>
          </p:cNvPr>
          <p:cNvSpPr txBox="1">
            <a:spLocks/>
          </p:cNvSpPr>
          <p:nvPr/>
        </p:nvSpPr>
        <p:spPr>
          <a:xfrm>
            <a:off x="228600" y="1429163"/>
            <a:ext cx="6380737" cy="127727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Inicializar los parámetros de cada cluster aleatoriamente (medias y matriz de covarianza). Repetir hasta convergencia:</a:t>
            </a:r>
          </a:p>
          <a:p>
            <a:pPr lvl="0"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lvl="0"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pic>
        <p:nvPicPr>
          <p:cNvPr id="3" name="Picture 2" descr="Expectation–Maximization (EM) Clustering using Gaussian Mixture Models  (GMM) - PRIMO.ai">
            <a:extLst>
              <a:ext uri="{FF2B5EF4-FFF2-40B4-BE49-F238E27FC236}">
                <a16:creationId xmlns:a16="http://schemas.microsoft.com/office/drawing/2014/main" id="{A9B94331-E3DA-CA71-E218-23C142EAA1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513" y="1763903"/>
            <a:ext cx="4103649" cy="352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B492CFD-E8D9-7B1C-8C0C-B0608A56C719}"/>
              </a:ext>
            </a:extLst>
          </p:cNvPr>
          <p:cNvSpPr/>
          <p:nvPr/>
        </p:nvSpPr>
        <p:spPr>
          <a:xfrm>
            <a:off x="228600" y="2670346"/>
            <a:ext cx="6096000" cy="917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42900">
              <a:lnSpc>
                <a:spcPct val="115000"/>
              </a:lnSpc>
              <a:buSzPts val="1800"/>
              <a:buChar char="●"/>
            </a:pPr>
            <a:r>
              <a:rPr lang="es-MX" sz="1600" b="1" dirty="0" err="1"/>
              <a:t>Expectation</a:t>
            </a:r>
            <a:r>
              <a:rPr lang="es-MX" sz="1600" b="1" dirty="0"/>
              <a:t> Step</a:t>
            </a:r>
            <a:r>
              <a:rPr lang="es-MX" sz="1600" dirty="0"/>
              <a:t>: Asignar instancias a clústeres.</a:t>
            </a:r>
          </a:p>
          <a:p>
            <a:pPr lvl="0">
              <a:lnSpc>
                <a:spcPct val="115000"/>
              </a:lnSpc>
              <a:buSzPts val="1800"/>
            </a:pPr>
            <a:r>
              <a:rPr lang="es-MX" sz="1600" dirty="0"/>
              <a:t>Usa asignación </a:t>
            </a:r>
            <a:r>
              <a:rPr lang="es-MX" sz="1600" dirty="0" err="1"/>
              <a:t>soft-clustering</a:t>
            </a:r>
            <a:r>
              <a:rPr lang="es-MX" sz="1600" dirty="0"/>
              <a:t>, en vez de etiquetar instancias les asigna una probabilidad de pertenencia a cada clúster.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8362851-29DC-B125-5213-FEBC89B4D195}"/>
              </a:ext>
            </a:extLst>
          </p:cNvPr>
          <p:cNvSpPr/>
          <p:nvPr/>
        </p:nvSpPr>
        <p:spPr>
          <a:xfrm>
            <a:off x="381000" y="4085359"/>
            <a:ext cx="5791200" cy="1200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42900">
              <a:lnSpc>
                <a:spcPct val="115000"/>
              </a:lnSpc>
              <a:buSzPts val="1800"/>
              <a:buChar char="●"/>
            </a:pPr>
            <a:r>
              <a:rPr lang="es-MX" sz="1600" b="1" dirty="0" err="1"/>
              <a:t>Maximization</a:t>
            </a:r>
            <a:r>
              <a:rPr lang="es-MX" sz="1600" b="1" dirty="0"/>
              <a:t> Step</a:t>
            </a:r>
            <a:r>
              <a:rPr lang="es-MX" sz="1600" dirty="0"/>
              <a:t>: Actualizar los parámetros.</a:t>
            </a:r>
          </a:p>
          <a:p>
            <a:pPr lvl="0">
              <a:lnSpc>
                <a:spcPct val="115000"/>
              </a:lnSpc>
              <a:buSzPts val="1800"/>
            </a:pPr>
            <a:r>
              <a:rPr lang="es-MX" sz="1600" dirty="0"/>
              <a:t>Para cada clúster la actualización de parámetros se realiza ponderando cada instancia por su probabilidad de pertenencia. Se usa todas las instancias para cada clúster.</a:t>
            </a:r>
          </a:p>
        </p:txBody>
      </p:sp>
    </p:spTree>
    <p:extLst>
      <p:ext uri="{BB962C8B-B14F-4D97-AF65-F5344CB8AC3E}">
        <p14:creationId xmlns:p14="http://schemas.microsoft.com/office/powerpoint/2010/main" val="1923442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27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/>
              <a:t>Expectation</a:t>
            </a:r>
            <a:r>
              <a:rPr lang="es-ES" dirty="0"/>
              <a:t> </a:t>
            </a:r>
            <a:r>
              <a:rPr lang="es-ES" dirty="0" err="1"/>
              <a:t>Maximization</a:t>
            </a:r>
            <a:r>
              <a:rPr lang="es-ES" dirty="0"/>
              <a:t> (EM </a:t>
            </a:r>
            <a:r>
              <a:rPr lang="es-ES" dirty="0" err="1"/>
              <a:t>Algorithm</a:t>
            </a:r>
            <a:r>
              <a:rPr lang="es-ES" dirty="0"/>
              <a:t>)</a:t>
            </a:r>
            <a:endParaRPr lang="es-ES" i="1" dirty="0"/>
          </a:p>
        </p:txBody>
      </p:sp>
      <p:pic>
        <p:nvPicPr>
          <p:cNvPr id="5" name="Picture 6" descr="Counting clusters with mixture models and EM | Josh Moller-Mara">
            <a:extLst>
              <a:ext uri="{FF2B5EF4-FFF2-40B4-BE49-F238E27FC236}">
                <a16:creationId xmlns:a16="http://schemas.microsoft.com/office/drawing/2014/main" id="{667C8308-8E71-825E-7E21-71215DC8B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26" y="1733545"/>
            <a:ext cx="3488791" cy="348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GIF of EM running with two clusters.">
            <a:extLst>
              <a:ext uri="{FF2B5EF4-FFF2-40B4-BE49-F238E27FC236}">
                <a16:creationId xmlns:a16="http://schemas.microsoft.com/office/drawing/2014/main" id="{06F9726B-B99E-4EDA-1FE7-EB7C44DE00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057" y="1733545"/>
            <a:ext cx="3488791" cy="348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Illustration of clustering using mixture models and EM.">
            <a:extLst>
              <a:ext uri="{FF2B5EF4-FFF2-40B4-BE49-F238E27FC236}">
                <a16:creationId xmlns:a16="http://schemas.microsoft.com/office/drawing/2014/main" id="{7E2855D5-5CD6-0992-4FC9-CE78141AC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030" y="1733545"/>
            <a:ext cx="3462287" cy="346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Running EM with different numbers of clusters.">
            <a:extLst>
              <a:ext uri="{FF2B5EF4-FFF2-40B4-BE49-F238E27FC236}">
                <a16:creationId xmlns:a16="http://schemas.microsoft.com/office/drawing/2014/main" id="{FCD87D81-4316-6008-66AD-F8DB57173CF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352" y="1728437"/>
            <a:ext cx="3560372" cy="356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98C7906B-B013-BDAB-0F28-89754F3DD7C1}"/>
              </a:ext>
            </a:extLst>
          </p:cNvPr>
          <p:cNvSpPr txBox="1"/>
          <p:nvPr/>
        </p:nvSpPr>
        <p:spPr>
          <a:xfrm>
            <a:off x="1729814" y="1700026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K-</a:t>
            </a:r>
            <a:r>
              <a:rPr lang="es-MX" b="1" dirty="0" err="1"/>
              <a:t>Means</a:t>
            </a:r>
            <a:endParaRPr lang="es-PE" b="1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1F75EF8-D4B7-23EE-716E-AB6A0E33D6AB}"/>
              </a:ext>
            </a:extLst>
          </p:cNvPr>
          <p:cNvSpPr txBox="1"/>
          <p:nvPr/>
        </p:nvSpPr>
        <p:spPr>
          <a:xfrm>
            <a:off x="4620394" y="1727057"/>
            <a:ext cx="227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Mixture </a:t>
            </a:r>
            <a:r>
              <a:rPr lang="es-MX" b="1" dirty="0" err="1"/>
              <a:t>Models</a:t>
            </a:r>
            <a:r>
              <a:rPr lang="es-MX" b="1" dirty="0"/>
              <a:t> – k=2</a:t>
            </a:r>
            <a:endParaRPr lang="es-PE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F1FB4D4-A074-090D-902E-A494B262ED9A}"/>
              </a:ext>
            </a:extLst>
          </p:cNvPr>
          <p:cNvSpPr txBox="1"/>
          <p:nvPr/>
        </p:nvSpPr>
        <p:spPr>
          <a:xfrm>
            <a:off x="7965925" y="1733545"/>
            <a:ext cx="227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Mixture </a:t>
            </a:r>
            <a:r>
              <a:rPr lang="es-MX" b="1" dirty="0" err="1"/>
              <a:t>Models</a:t>
            </a:r>
            <a:r>
              <a:rPr lang="es-MX" b="1" dirty="0"/>
              <a:t> – k=6</a:t>
            </a:r>
            <a:endParaRPr lang="es-PE" b="1" dirty="0"/>
          </a:p>
        </p:txBody>
      </p:sp>
    </p:spTree>
    <p:extLst>
      <p:ext uri="{BB962C8B-B14F-4D97-AF65-F5344CB8AC3E}">
        <p14:creationId xmlns:p14="http://schemas.microsoft.com/office/powerpoint/2010/main" val="398653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Tema: Reducción de Dimensionalidad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364706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29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¿Por qué reducir dimensiones?</a:t>
            </a:r>
            <a:endParaRPr lang="es-ES" i="1" dirty="0"/>
          </a:p>
        </p:txBody>
      </p:sp>
      <p:pic>
        <p:nvPicPr>
          <p:cNvPr id="2" name="Picture 2" descr="Google Open Sources Approach to Visualize Large and High Dimensional  Datasets using tSNE | LaptrinhX">
            <a:extLst>
              <a:ext uri="{FF2B5EF4-FFF2-40B4-BE49-F238E27FC236}">
                <a16:creationId xmlns:a16="http://schemas.microsoft.com/office/drawing/2014/main" id="{328005D8-8F9A-6206-EC3C-699E9BCA7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59" y="1270544"/>
            <a:ext cx="6200349" cy="411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BAD30EDF-6ADC-FC60-B658-3020119E92E4}"/>
              </a:ext>
            </a:extLst>
          </p:cNvPr>
          <p:cNvSpPr/>
          <p:nvPr/>
        </p:nvSpPr>
        <p:spPr>
          <a:xfrm>
            <a:off x="6218669" y="1251306"/>
            <a:ext cx="4844442" cy="3182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600" dirty="0"/>
              <a:t>Muchos problemas de aprendizaje automático manejan miles de características.</a:t>
            </a:r>
          </a:p>
          <a:p>
            <a:pPr lvl="0" algn="just">
              <a:lnSpc>
                <a:spcPct val="115000"/>
              </a:lnSpc>
              <a:buSzPts val="1800"/>
            </a:pPr>
            <a:endParaRPr lang="es-MX" sz="1600" dirty="0"/>
          </a:p>
          <a:p>
            <a:pPr lvl="0" algn="just">
              <a:lnSpc>
                <a:spcPct val="115000"/>
              </a:lnSpc>
              <a:buSzPts val="1800"/>
            </a:pPr>
            <a:r>
              <a:rPr lang="es-MX" sz="1600" dirty="0"/>
              <a:t>Esto no sólo </a:t>
            </a:r>
            <a:r>
              <a:rPr lang="es-MX" sz="1600" b="1" dirty="0"/>
              <a:t>ralentiza el entrenamiento de los modelos</a:t>
            </a:r>
            <a:r>
              <a:rPr lang="es-MX" sz="1600" dirty="0"/>
              <a:t>, también puede complicar mucho la tarea de </a:t>
            </a:r>
            <a:r>
              <a:rPr lang="es-MX" sz="1600" b="1" dirty="0"/>
              <a:t>encontrar una buena solución</a:t>
            </a:r>
            <a:r>
              <a:rPr lang="es-MX" sz="1600" dirty="0"/>
              <a:t>. Además </a:t>
            </a:r>
            <a:r>
              <a:rPr lang="es-MX" sz="1600" b="1" dirty="0"/>
              <a:t>dificulta la visualización</a:t>
            </a:r>
            <a:r>
              <a:rPr lang="es-MX" sz="1600" dirty="0"/>
              <a:t> de la información.</a:t>
            </a:r>
          </a:p>
          <a:p>
            <a:pPr lvl="0" algn="just">
              <a:lnSpc>
                <a:spcPct val="115000"/>
              </a:lnSpc>
              <a:buSzPts val="1800"/>
            </a:pPr>
            <a:endParaRPr lang="es-MX" sz="1600" dirty="0"/>
          </a:p>
          <a:p>
            <a:pPr lvl="0" algn="just">
              <a:lnSpc>
                <a:spcPct val="115000"/>
              </a:lnSpc>
              <a:buSzPts val="1800"/>
            </a:pPr>
            <a:r>
              <a:rPr lang="es-MX" sz="1600" dirty="0"/>
              <a:t>Afortunadamente, en problemas reales, suele ser posible </a:t>
            </a:r>
            <a:r>
              <a:rPr lang="es-MX" sz="1600" b="1" dirty="0"/>
              <a:t>reducir el número de características sin perder mucha información</a:t>
            </a:r>
            <a:r>
              <a:rPr lang="es-MX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02664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/>
              <a:t>Agenda</a:t>
            </a:r>
            <a:endParaRPr lang="es-PE" sz="32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00879" y="1494556"/>
            <a:ext cx="10515600" cy="3868888"/>
          </a:xfrm>
        </p:spPr>
        <p:txBody>
          <a:bodyPr>
            <a:normAutofit/>
          </a:bodyPr>
          <a:lstStyle/>
          <a:p>
            <a:r>
              <a:rPr lang="es-ES" sz="1600" dirty="0"/>
              <a:t>Clustering</a:t>
            </a:r>
          </a:p>
          <a:p>
            <a:r>
              <a:rPr lang="es-ES" sz="1600" dirty="0"/>
              <a:t>Reducción de Dimensionalidad</a:t>
            </a:r>
          </a:p>
          <a:p>
            <a:endParaRPr lang="es-ES" sz="1600" dirty="0"/>
          </a:p>
          <a:p>
            <a:endParaRPr lang="es-ES" sz="1600" dirty="0"/>
          </a:p>
          <a:p>
            <a:endParaRPr lang="es-ES" sz="1600" dirty="0"/>
          </a:p>
          <a:p>
            <a:endParaRPr lang="es-ES" sz="1600" dirty="0"/>
          </a:p>
          <a:p>
            <a:endParaRPr lang="es-ES" sz="1600" dirty="0"/>
          </a:p>
          <a:p>
            <a:endParaRPr lang="es-ES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849812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30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¿Por qué reducir dimensiones?</a:t>
            </a:r>
            <a:endParaRPr lang="es-ES" i="1" dirty="0"/>
          </a:p>
        </p:txBody>
      </p:sp>
      <p:pic>
        <p:nvPicPr>
          <p:cNvPr id="5" name="Picture 2" descr="9 Free Jpeg Compression Tools With Lossy And Lossless Optimization">
            <a:extLst>
              <a:ext uri="{FF2B5EF4-FFF2-40B4-BE49-F238E27FC236}">
                <a16:creationId xmlns:a16="http://schemas.microsoft.com/office/drawing/2014/main" id="{926116A4-D4B1-5776-0AAA-965406B73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679" y="1658111"/>
            <a:ext cx="9525000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AED6413-CC64-FD58-2649-185790874D90}"/>
              </a:ext>
            </a:extLst>
          </p:cNvPr>
          <p:cNvSpPr/>
          <p:nvPr/>
        </p:nvSpPr>
        <p:spPr>
          <a:xfrm>
            <a:off x="2400607" y="4567495"/>
            <a:ext cx="6096000" cy="63453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600" dirty="0"/>
              <a:t>Hasta cierto punto el perder dimensiones puede ser tolerable</a:t>
            </a:r>
          </a:p>
          <a:p>
            <a:pPr lvl="0" algn="just">
              <a:lnSpc>
                <a:spcPct val="115000"/>
              </a:lnSpc>
              <a:buSzPts val="1800"/>
            </a:pPr>
            <a:r>
              <a:rPr lang="es-MX" sz="1600" b="1" dirty="0" err="1"/>
              <a:t>Trade</a:t>
            </a:r>
            <a:r>
              <a:rPr lang="es-MX" sz="1600" b="1" dirty="0"/>
              <a:t> off entre información vs precisión</a:t>
            </a:r>
          </a:p>
        </p:txBody>
      </p:sp>
    </p:spTree>
    <p:extLst>
      <p:ext uri="{BB962C8B-B14F-4D97-AF65-F5344CB8AC3E}">
        <p14:creationId xmlns:p14="http://schemas.microsoft.com/office/powerpoint/2010/main" val="41747861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31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Beneficios de reducir dimensiones</a:t>
            </a:r>
          </a:p>
        </p:txBody>
      </p:sp>
      <p:sp>
        <p:nvSpPr>
          <p:cNvPr id="2" name="Google Shape;380;p37">
            <a:extLst>
              <a:ext uri="{FF2B5EF4-FFF2-40B4-BE49-F238E27FC236}">
                <a16:creationId xmlns:a16="http://schemas.microsoft.com/office/drawing/2014/main" id="{144EEDE8-0F87-CBE5-F3C2-6787C9A1391E}"/>
              </a:ext>
            </a:extLst>
          </p:cNvPr>
          <p:cNvSpPr txBox="1">
            <a:spLocks/>
          </p:cNvSpPr>
          <p:nvPr/>
        </p:nvSpPr>
        <p:spPr>
          <a:xfrm>
            <a:off x="348970" y="1646071"/>
            <a:ext cx="5320475" cy="315448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dirty="0"/>
              <a:t>Permite reducir el </a:t>
            </a:r>
            <a:r>
              <a:rPr lang="es-MX" sz="1600" b="1" dirty="0" err="1"/>
              <a:t>overfitting</a:t>
            </a:r>
            <a:r>
              <a:rPr lang="es-MX" sz="1600" dirty="0"/>
              <a:t>. En ese sentido, mejora el desempeño de modelos de clasificación/regresión y aprendizaje no supervisado.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dirty="0"/>
              <a:t>Permite realizar una mejor </a:t>
            </a:r>
            <a:r>
              <a:rPr lang="es-MX" sz="1600" b="1" dirty="0"/>
              <a:t>visualización</a:t>
            </a:r>
            <a:r>
              <a:rPr lang="es-MX" sz="1600" dirty="0"/>
              <a:t> de datos.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dirty="0"/>
              <a:t>Puede resultar en una </a:t>
            </a:r>
            <a:r>
              <a:rPr lang="es-MX" sz="1600" b="1" dirty="0"/>
              <a:t>reducción de ruido y redundancia</a:t>
            </a:r>
            <a:r>
              <a:rPr lang="es-MX" sz="1600" dirty="0"/>
              <a:t>, dependiendo de la naturaleza de los datos.</a:t>
            </a:r>
          </a:p>
        </p:txBody>
      </p:sp>
      <p:pic>
        <p:nvPicPr>
          <p:cNvPr id="3" name="Google Shape;381;p37">
            <a:extLst>
              <a:ext uri="{FF2B5EF4-FFF2-40B4-BE49-F238E27FC236}">
                <a16:creationId xmlns:a16="http://schemas.microsoft.com/office/drawing/2014/main" id="{0BB237A5-2365-11A6-77B5-1CF0BF337F5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96715" y="2023031"/>
            <a:ext cx="5740575" cy="23334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3120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32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Proyección de datos en espacios de menor dimensión</a:t>
            </a:r>
          </a:p>
        </p:txBody>
      </p:sp>
      <p:sp>
        <p:nvSpPr>
          <p:cNvPr id="5" name="Google Shape;395;p39">
            <a:extLst>
              <a:ext uri="{FF2B5EF4-FFF2-40B4-BE49-F238E27FC236}">
                <a16:creationId xmlns:a16="http://schemas.microsoft.com/office/drawing/2014/main" id="{285197CC-E12C-C256-9544-E56AB46F022C}"/>
              </a:ext>
            </a:extLst>
          </p:cNvPr>
          <p:cNvSpPr txBox="1">
            <a:spLocks/>
          </p:cNvSpPr>
          <p:nvPr/>
        </p:nvSpPr>
        <p:spPr>
          <a:xfrm>
            <a:off x="484436" y="1935075"/>
            <a:ext cx="4302815" cy="375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Las instancias de entrenamiento </a:t>
            </a:r>
            <a:r>
              <a:rPr lang="es-MX" sz="1600" b="1" dirty="0"/>
              <a:t>no están distribuidas uniformemente</a:t>
            </a:r>
            <a:r>
              <a:rPr lang="es-MX" sz="1600" dirty="0"/>
              <a:t>. Algunas características mantienen </a:t>
            </a:r>
            <a:r>
              <a:rPr lang="es-MX" sz="1600" b="1" dirty="0"/>
              <a:t>valores constantes</a:t>
            </a:r>
            <a:r>
              <a:rPr lang="es-MX" sz="1600" dirty="0"/>
              <a:t> y otras están </a:t>
            </a:r>
            <a:r>
              <a:rPr lang="es-MX" sz="1600" b="1" dirty="0"/>
              <a:t>altamente correlacionadas</a:t>
            </a:r>
            <a:r>
              <a:rPr lang="es-MX" sz="1600" dirty="0"/>
              <a:t>. Como resultado, las instancias de entrenamiento </a:t>
            </a:r>
            <a:r>
              <a:rPr lang="es-MX" sz="1600" b="1" dirty="0"/>
              <a:t>se ubican</a:t>
            </a:r>
            <a:r>
              <a:rPr lang="es-MX" sz="1600" dirty="0"/>
              <a:t> </a:t>
            </a:r>
            <a:r>
              <a:rPr lang="es-MX" sz="1600" b="1" dirty="0"/>
              <a:t>cerca a una superficie de menor dimensión</a:t>
            </a:r>
            <a:r>
              <a:rPr lang="es-MX" sz="1600" dirty="0"/>
              <a:t>.</a:t>
            </a:r>
          </a:p>
        </p:txBody>
      </p:sp>
      <p:pic>
        <p:nvPicPr>
          <p:cNvPr id="6" name="Google Shape;396;p39">
            <a:extLst>
              <a:ext uri="{FF2B5EF4-FFF2-40B4-BE49-F238E27FC236}">
                <a16:creationId xmlns:a16="http://schemas.microsoft.com/office/drawing/2014/main" id="{502C70D1-9D6A-C5F7-471D-DE9DF2C25FC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88430" y="1325336"/>
            <a:ext cx="3645793" cy="2046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97;p39">
            <a:extLst>
              <a:ext uri="{FF2B5EF4-FFF2-40B4-BE49-F238E27FC236}">
                <a16:creationId xmlns:a16="http://schemas.microsoft.com/office/drawing/2014/main" id="{D654C836-1AE8-09AA-9E85-E4E04508181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8431" y="3486109"/>
            <a:ext cx="3645792" cy="21064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362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33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Algunos algoritmos para reducir dimensiones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366344A-04F6-6F7A-68E7-9E727224659F}"/>
              </a:ext>
            </a:extLst>
          </p:cNvPr>
          <p:cNvSpPr txBox="1"/>
          <p:nvPr/>
        </p:nvSpPr>
        <p:spPr>
          <a:xfrm>
            <a:off x="72888" y="1515563"/>
            <a:ext cx="28087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b="1" dirty="0" err="1"/>
              <a:t>Locally</a:t>
            </a:r>
            <a:r>
              <a:rPr lang="es-MX" sz="1400" b="1" dirty="0"/>
              <a:t> Linear </a:t>
            </a:r>
            <a:r>
              <a:rPr lang="es-MX" sz="1400" b="1" dirty="0" err="1"/>
              <a:t>Embeding</a:t>
            </a:r>
            <a:r>
              <a:rPr lang="es-MX" sz="1400" b="1" dirty="0"/>
              <a:t> (LLE)</a:t>
            </a:r>
            <a:endParaRPr lang="es-PE" sz="1400" b="1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50F9F86-ABB1-7046-E34E-BE72B602A8B7}"/>
              </a:ext>
            </a:extLst>
          </p:cNvPr>
          <p:cNvSpPr/>
          <p:nvPr/>
        </p:nvSpPr>
        <p:spPr>
          <a:xfrm>
            <a:off x="50524" y="2170400"/>
            <a:ext cx="2888974" cy="1557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Calcula la distancia lineal entre instancias vecinas y </a:t>
            </a:r>
            <a:r>
              <a:rPr lang="es-MX" sz="1400" b="1" dirty="0"/>
              <a:t>construye la superficie de menor dimensión </a:t>
            </a:r>
            <a:r>
              <a:rPr lang="es-MX" sz="1400" dirty="0"/>
              <a:t>que mejor preserva la distancia de una instancia a sus k vecinas más cercanas.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D3DF1B6-2C93-C6D7-6D30-09B3EF0873E5}"/>
              </a:ext>
            </a:extLst>
          </p:cNvPr>
          <p:cNvSpPr txBox="1"/>
          <p:nvPr/>
        </p:nvSpPr>
        <p:spPr>
          <a:xfrm>
            <a:off x="3382616" y="1506996"/>
            <a:ext cx="2713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dirty="0"/>
              <a:t>Multi-Dimensional </a:t>
            </a:r>
            <a:r>
              <a:rPr lang="es-MX" sz="1400" b="1" dirty="0" err="1"/>
              <a:t>Scaling</a:t>
            </a:r>
            <a:r>
              <a:rPr lang="es-MX" sz="1400" b="1" dirty="0"/>
              <a:t> (MDS)</a:t>
            </a:r>
            <a:endParaRPr lang="es-PE" sz="1400" b="1" dirty="0"/>
          </a:p>
        </p:txBody>
      </p:sp>
      <p:sp>
        <p:nvSpPr>
          <p:cNvPr id="9" name="Google Shape;439;p45">
            <a:extLst>
              <a:ext uri="{FF2B5EF4-FFF2-40B4-BE49-F238E27FC236}">
                <a16:creationId xmlns:a16="http://schemas.microsoft.com/office/drawing/2014/main" id="{D50DD3D3-DB02-394C-AA5F-4A8EF162D3AD}"/>
              </a:ext>
            </a:extLst>
          </p:cNvPr>
          <p:cNvSpPr txBox="1">
            <a:spLocks/>
          </p:cNvSpPr>
          <p:nvPr/>
        </p:nvSpPr>
        <p:spPr>
          <a:xfrm>
            <a:off x="3382616" y="2112236"/>
            <a:ext cx="2713383" cy="1187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  <a:buFont typeface="Arial"/>
              <a:buNone/>
            </a:pPr>
            <a:r>
              <a:rPr lang="es-MX" sz="1400" dirty="0"/>
              <a:t>Reduce dimensionalidad </a:t>
            </a:r>
            <a:r>
              <a:rPr lang="es-MX" sz="1400" b="1" dirty="0"/>
              <a:t>preservando distancias entre las instancias</a:t>
            </a:r>
            <a:r>
              <a:rPr lang="es-MX" sz="1400" dirty="0"/>
              <a:t>. Busca la superficie que mejor preserva la distancia entre las instancias de manera general.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16D16AB-BFD6-CE23-4FBC-907963D6A6EA}"/>
              </a:ext>
            </a:extLst>
          </p:cNvPr>
          <p:cNvSpPr txBox="1"/>
          <p:nvPr/>
        </p:nvSpPr>
        <p:spPr>
          <a:xfrm>
            <a:off x="6289812" y="1520248"/>
            <a:ext cx="2140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dirty="0" err="1"/>
              <a:t>Isomap</a:t>
            </a:r>
            <a:endParaRPr lang="es-PE" sz="1400" b="1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725CED8-5EE4-613E-6582-52F998BA2F90}"/>
              </a:ext>
            </a:extLst>
          </p:cNvPr>
          <p:cNvSpPr/>
          <p:nvPr/>
        </p:nvSpPr>
        <p:spPr>
          <a:xfrm>
            <a:off x="6289812" y="2153327"/>
            <a:ext cx="2440056" cy="1557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s-MX" sz="1400" dirty="0"/>
              <a:t>Conecta las instancias con sus </a:t>
            </a:r>
            <a:r>
              <a:rPr lang="es-MX" sz="1400" b="1" dirty="0"/>
              <a:t>vecinos más cercanos en un grafo</a:t>
            </a:r>
            <a:r>
              <a:rPr lang="es-MX" sz="1400" dirty="0"/>
              <a:t>.  Preserva la distancia geodésica, es decir, el camino más corto entre nodos del grafo.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58EEAD1-B8CB-94B8-278A-8A6DE3C70B1A}"/>
              </a:ext>
            </a:extLst>
          </p:cNvPr>
          <p:cNvSpPr txBox="1"/>
          <p:nvPr/>
        </p:nvSpPr>
        <p:spPr>
          <a:xfrm>
            <a:off x="8821806" y="1448793"/>
            <a:ext cx="3008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b="1" dirty="0"/>
              <a:t>T-</a:t>
            </a:r>
            <a:r>
              <a:rPr lang="es-MX" sz="1400" b="1" dirty="0" err="1"/>
              <a:t>Distribuited</a:t>
            </a:r>
            <a:r>
              <a:rPr lang="es-MX" sz="1400" b="1" dirty="0"/>
              <a:t> </a:t>
            </a:r>
            <a:r>
              <a:rPr lang="es-MX" sz="1400" b="1" dirty="0" err="1"/>
              <a:t>Stochastic</a:t>
            </a:r>
            <a:r>
              <a:rPr lang="es-MX" sz="1400" b="1" dirty="0"/>
              <a:t> </a:t>
            </a:r>
            <a:r>
              <a:rPr lang="es-MX" sz="1400" b="1" dirty="0" err="1"/>
              <a:t>Neihbor</a:t>
            </a:r>
            <a:r>
              <a:rPr lang="es-MX" sz="1400" b="1" dirty="0"/>
              <a:t> </a:t>
            </a:r>
            <a:r>
              <a:rPr lang="es-MX" sz="1400" b="1" dirty="0" err="1"/>
              <a:t>Embedding</a:t>
            </a:r>
            <a:endParaRPr lang="es-PE" sz="1400" b="1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8FB77E5-5D64-C377-DBA4-7AAFD3B8A147}"/>
              </a:ext>
            </a:extLst>
          </p:cNvPr>
          <p:cNvSpPr/>
          <p:nvPr/>
        </p:nvSpPr>
        <p:spPr>
          <a:xfrm>
            <a:off x="8839199" y="2142403"/>
            <a:ext cx="3107451" cy="1310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700"/>
            </a:pPr>
            <a:r>
              <a:rPr lang="es-MX" sz="1400" dirty="0"/>
              <a:t>Reduce la dimensionalidad tratando de mantener instancias </a:t>
            </a:r>
            <a:r>
              <a:rPr lang="es-MX" sz="1400" b="1" dirty="0"/>
              <a:t>similares cercanas y instancias diferentes alejadas</a:t>
            </a:r>
            <a:r>
              <a:rPr lang="es-MX" sz="1400" dirty="0"/>
              <a:t>. Se usa más para visualización de datos. </a:t>
            </a:r>
          </a:p>
        </p:txBody>
      </p:sp>
      <p:pic>
        <p:nvPicPr>
          <p:cNvPr id="14" name="Google Shape;455;p47">
            <a:extLst>
              <a:ext uri="{FF2B5EF4-FFF2-40B4-BE49-F238E27FC236}">
                <a16:creationId xmlns:a16="http://schemas.microsoft.com/office/drawing/2014/main" id="{297F70F7-EDB6-42C2-FBBF-22BE80E04E6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49795" y="3768012"/>
            <a:ext cx="4499183" cy="1863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433;p44">
            <a:extLst>
              <a:ext uri="{FF2B5EF4-FFF2-40B4-BE49-F238E27FC236}">
                <a16:creationId xmlns:a16="http://schemas.microsoft.com/office/drawing/2014/main" id="{69B55180-E349-C2AF-34A9-028F0CC2BB5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6163"/>
          <a:stretch/>
        </p:blipFill>
        <p:spPr>
          <a:xfrm>
            <a:off x="275243" y="3802506"/>
            <a:ext cx="2439535" cy="1851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65639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34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Análisis de Componentes Principales (PCA)</a:t>
            </a:r>
          </a:p>
        </p:txBody>
      </p:sp>
      <p:sp>
        <p:nvSpPr>
          <p:cNvPr id="5" name="Google Shape;468;p49">
            <a:extLst>
              <a:ext uri="{FF2B5EF4-FFF2-40B4-BE49-F238E27FC236}">
                <a16:creationId xmlns:a16="http://schemas.microsoft.com/office/drawing/2014/main" id="{F80CE608-C006-07D1-9CCE-1AB7CCED2C86}"/>
              </a:ext>
            </a:extLst>
          </p:cNvPr>
          <p:cNvSpPr txBox="1">
            <a:spLocks/>
          </p:cNvSpPr>
          <p:nvPr/>
        </p:nvSpPr>
        <p:spPr>
          <a:xfrm>
            <a:off x="311700" y="1752025"/>
            <a:ext cx="5435957" cy="1199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Algoritmo muy popular para </a:t>
            </a:r>
            <a:r>
              <a:rPr lang="es-MX" sz="1600" b="1" dirty="0"/>
              <a:t>reducción de dimensionalidad.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Busca proyectar los datos hacia el hiperplano más cercano </a:t>
            </a:r>
            <a:r>
              <a:rPr lang="es-MX" sz="1600" b="1" dirty="0"/>
              <a:t>preservando la varianza de los datos</a:t>
            </a:r>
            <a:r>
              <a:rPr lang="es-MX" sz="1600" dirty="0"/>
              <a:t>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sp>
        <p:nvSpPr>
          <p:cNvPr id="6" name="Google Shape;470;p49">
            <a:extLst>
              <a:ext uri="{FF2B5EF4-FFF2-40B4-BE49-F238E27FC236}">
                <a16:creationId xmlns:a16="http://schemas.microsoft.com/office/drawing/2014/main" id="{C867C1D2-F680-4C14-C83A-0FCC29CA9C04}"/>
              </a:ext>
            </a:extLst>
          </p:cNvPr>
          <p:cNvSpPr txBox="1"/>
          <p:nvPr/>
        </p:nvSpPr>
        <p:spPr>
          <a:xfrm>
            <a:off x="311700" y="3906876"/>
            <a:ext cx="5275800" cy="103765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defPPr>
              <a:defRPr lang="es-PE"/>
            </a:defPPr>
            <a:lvl1pPr indent="0">
              <a:lnSpc>
                <a:spcPct val="115000"/>
              </a:lnSpc>
              <a:spcBef>
                <a:spcPts val="0"/>
              </a:spcBef>
              <a:buSzPts val="1800"/>
              <a:buFont typeface="Arial" panose="020B0604020202020204" pitchFamily="34" charset="0"/>
              <a:buNone/>
              <a:defRPr sz="2000"/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r>
              <a:rPr lang="en" sz="1600" dirty="0">
                <a:sym typeface="Arial"/>
              </a:rPr>
              <a:t>Puede trabajar sobre </a:t>
            </a:r>
            <a:r>
              <a:rPr lang="en" sz="1600" b="1" dirty="0">
                <a:sym typeface="Arial"/>
              </a:rPr>
              <a:t>cualquier conjunto de datos</a:t>
            </a:r>
            <a:r>
              <a:rPr lang="en" sz="1600" dirty="0">
                <a:sym typeface="Arial"/>
              </a:rPr>
              <a:t>, no requiere asunciones sobre los datos o su distribución.</a:t>
            </a:r>
            <a:endParaRPr sz="1600" dirty="0">
              <a:sym typeface="Arial"/>
            </a:endParaRPr>
          </a:p>
          <a:p>
            <a:endParaRPr sz="1600" dirty="0">
              <a:sym typeface="Arial"/>
            </a:endParaRPr>
          </a:p>
          <a:p>
            <a:endParaRPr sz="1600" dirty="0">
              <a:sym typeface="Arial"/>
            </a:endParaRPr>
          </a:p>
        </p:txBody>
      </p:sp>
      <p:pic>
        <p:nvPicPr>
          <p:cNvPr id="7" name="Picture 2" descr="What is the difference between LDA and PCA for dimensionality reduction?">
            <a:extLst>
              <a:ext uri="{FF2B5EF4-FFF2-40B4-BE49-F238E27FC236}">
                <a16:creationId xmlns:a16="http://schemas.microsoft.com/office/drawing/2014/main" id="{C2E74A5B-2C8D-62FF-0B07-C82B47E24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145" y="1329794"/>
            <a:ext cx="461962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2033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35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PCA – Conservar la mayor varianza</a:t>
            </a:r>
          </a:p>
        </p:txBody>
      </p:sp>
      <p:sp>
        <p:nvSpPr>
          <p:cNvPr id="2" name="Google Shape;477;p50">
            <a:extLst>
              <a:ext uri="{FF2B5EF4-FFF2-40B4-BE49-F238E27FC236}">
                <a16:creationId xmlns:a16="http://schemas.microsoft.com/office/drawing/2014/main" id="{0AF5E18A-7E29-6259-F5DF-B38C39785198}"/>
              </a:ext>
            </a:extLst>
          </p:cNvPr>
          <p:cNvSpPr txBox="1"/>
          <p:nvPr/>
        </p:nvSpPr>
        <p:spPr>
          <a:xfrm>
            <a:off x="260994" y="2037306"/>
            <a:ext cx="4737086" cy="28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600" b="1" i="0" u="none" strike="noStrike" cap="none" dirty="0">
                <a:latin typeface="Arial"/>
                <a:ea typeface="Arial"/>
                <a:cs typeface="Arial"/>
                <a:sym typeface="Arial"/>
              </a:rPr>
              <a:t>Se busca el hiperplano que preserve mejor la varianza de los datos.</a:t>
            </a:r>
            <a:r>
              <a:rPr lang="en" sz="1600" b="0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" sz="160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600" b="0" i="0" u="none" strike="noStrike" cap="none" dirty="0">
                <a:latin typeface="Arial"/>
                <a:ea typeface="Arial"/>
                <a:cs typeface="Arial"/>
                <a:sym typeface="Arial"/>
              </a:rPr>
              <a:t>En el ejemplo: </a:t>
            </a:r>
            <a:endParaRPr sz="16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6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600" b="0" i="0" u="none" strike="noStrike" cap="none" dirty="0">
                <a:latin typeface="Arial"/>
                <a:ea typeface="Arial"/>
                <a:cs typeface="Arial"/>
                <a:sym typeface="Arial"/>
              </a:rPr>
              <a:t>¿Que línea permitirá mantener mayor información sobre los datos? </a:t>
            </a:r>
            <a:endParaRPr sz="16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476;p50">
            <a:extLst>
              <a:ext uri="{FF2B5EF4-FFF2-40B4-BE49-F238E27FC236}">
                <a16:creationId xmlns:a16="http://schemas.microsoft.com/office/drawing/2014/main" id="{3CE76E31-6409-EDDB-F960-455A0A20AA9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49635" y="1817430"/>
            <a:ext cx="5850542" cy="2942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06107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36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PCA – ¿Cómo encontramos los componentes? - Idea</a:t>
            </a:r>
          </a:p>
        </p:txBody>
      </p:sp>
      <p:sp>
        <p:nvSpPr>
          <p:cNvPr id="5" name="Google Shape;477;p50">
            <a:extLst>
              <a:ext uri="{FF2B5EF4-FFF2-40B4-BE49-F238E27FC236}">
                <a16:creationId xmlns:a16="http://schemas.microsoft.com/office/drawing/2014/main" id="{F2FE6ACA-303F-B98A-1B54-E1A3E883B9CD}"/>
              </a:ext>
            </a:extLst>
          </p:cNvPr>
          <p:cNvSpPr txBox="1"/>
          <p:nvPr/>
        </p:nvSpPr>
        <p:spPr>
          <a:xfrm>
            <a:off x="6519043" y="1385435"/>
            <a:ext cx="4988075" cy="4087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MX" sz="1600" b="1" i="0" u="none" strike="noStrike" cap="none" dirty="0"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s-MX" sz="1600" i="0" u="none" strike="noStrike" cap="none" dirty="0">
                <a:latin typeface="Arial"/>
                <a:ea typeface="Arial"/>
                <a:cs typeface="Arial"/>
                <a:sym typeface="Arial"/>
              </a:rPr>
              <a:t>Se busca una </a:t>
            </a:r>
            <a:r>
              <a:rPr lang="es-MX" sz="1600" b="1" i="0" u="none" strike="noStrike" cap="none" dirty="0">
                <a:latin typeface="Arial"/>
                <a:ea typeface="Arial"/>
                <a:cs typeface="Arial"/>
                <a:sym typeface="Arial"/>
              </a:rPr>
              <a:t>recta con el mejor ajuste </a:t>
            </a:r>
            <a:r>
              <a:rPr lang="es-MX" sz="1600" i="0" u="none" strike="noStrike" cap="none" dirty="0">
                <a:latin typeface="Arial"/>
                <a:ea typeface="Arial"/>
                <a:cs typeface="Arial"/>
                <a:sym typeface="Arial"/>
              </a:rPr>
              <a:t>a los datos.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160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MX" sz="1600" b="0" dirty="0">
                <a:latin typeface="Arial"/>
                <a:ea typeface="Arial"/>
                <a:cs typeface="Arial"/>
                <a:sym typeface="Arial"/>
              </a:rPr>
              <a:t>2. El </a:t>
            </a:r>
            <a:r>
              <a:rPr lang="es-MX" sz="1600" b="1" dirty="0">
                <a:latin typeface="Arial"/>
                <a:ea typeface="Arial"/>
                <a:cs typeface="Arial"/>
                <a:sym typeface="Arial"/>
              </a:rPr>
              <a:t>primer componente principal </a:t>
            </a:r>
            <a:r>
              <a:rPr lang="es-MX" sz="1600" b="0" dirty="0">
                <a:latin typeface="Arial"/>
                <a:ea typeface="Arial"/>
                <a:cs typeface="Arial"/>
                <a:sym typeface="Arial"/>
              </a:rPr>
              <a:t>es el vector unitario en la dirección de esa recta.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1600" b="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MX" sz="1600" i="0" u="none" strike="noStrike" cap="none" dirty="0">
                <a:latin typeface="Arial"/>
                <a:ea typeface="Arial"/>
                <a:cs typeface="Arial"/>
                <a:sym typeface="Arial"/>
              </a:rPr>
              <a:t>3. El </a:t>
            </a:r>
            <a:r>
              <a:rPr lang="es-MX" sz="1600" b="1" i="0" u="none" strike="noStrike" cap="none" dirty="0">
                <a:latin typeface="Arial"/>
                <a:ea typeface="Arial"/>
                <a:cs typeface="Arial"/>
                <a:sym typeface="Arial"/>
              </a:rPr>
              <a:t>segundo componente principal </a:t>
            </a:r>
            <a:r>
              <a:rPr lang="es-MX" sz="1600" i="0" u="none" strike="noStrike" cap="none" dirty="0">
                <a:latin typeface="Arial"/>
                <a:ea typeface="Arial"/>
                <a:cs typeface="Arial"/>
                <a:sym typeface="Arial"/>
              </a:rPr>
              <a:t>se obtiene calculando el vector unitario de la recta perpendicular  al PC1.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160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MX" sz="1600" b="0" dirty="0">
                <a:latin typeface="Arial"/>
                <a:ea typeface="Arial"/>
                <a:cs typeface="Arial"/>
                <a:sym typeface="Arial"/>
              </a:rPr>
              <a:t>4. Para mayores dimensiones el </a:t>
            </a:r>
            <a:r>
              <a:rPr lang="es-MX" sz="1600" b="1" dirty="0">
                <a:latin typeface="Arial"/>
                <a:ea typeface="Arial"/>
                <a:cs typeface="Arial"/>
                <a:sym typeface="Arial"/>
              </a:rPr>
              <a:t>i-</a:t>
            </a:r>
            <a:r>
              <a:rPr lang="es-MX" sz="1600" b="1" dirty="0" err="1">
                <a:latin typeface="Arial"/>
                <a:ea typeface="Arial"/>
                <a:cs typeface="Arial"/>
                <a:sym typeface="Arial"/>
              </a:rPr>
              <a:t>ésimo</a:t>
            </a:r>
            <a:r>
              <a:rPr lang="es-MX" sz="1600" b="1" dirty="0">
                <a:latin typeface="Arial"/>
                <a:ea typeface="Arial"/>
                <a:cs typeface="Arial"/>
                <a:sym typeface="Arial"/>
              </a:rPr>
              <a:t> PC se calcula ajustando la mejor recta perpendicular a los anteriores componentes</a:t>
            </a:r>
            <a:r>
              <a:rPr lang="es-MX" sz="1600" dirty="0">
                <a:latin typeface="Arial"/>
                <a:ea typeface="Arial"/>
                <a:cs typeface="Arial"/>
                <a:sym typeface="Arial"/>
              </a:rPr>
              <a:t> principales calculados.</a:t>
            </a:r>
            <a:endParaRPr sz="16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2" descr="Dimensionality Reduction: Principal Component Analysis | LaptrinhX">
            <a:extLst>
              <a:ext uri="{FF2B5EF4-FFF2-40B4-BE49-F238E27FC236}">
                <a16:creationId xmlns:a16="http://schemas.microsoft.com/office/drawing/2014/main" id="{FCC54373-1BBF-0C37-4B16-E467C95F7B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7056"/>
            <a:ext cx="6193945" cy="286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761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37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Cálculo de los componentes principales</a:t>
            </a:r>
          </a:p>
        </p:txBody>
      </p:sp>
      <p:pic>
        <p:nvPicPr>
          <p:cNvPr id="11" name="Google Shape;510;p53">
            <a:extLst>
              <a:ext uri="{FF2B5EF4-FFF2-40B4-BE49-F238E27FC236}">
                <a16:creationId xmlns:a16="http://schemas.microsoft.com/office/drawing/2014/main" id="{BB9C0B66-DCBD-E2F6-C34D-BF04965563F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4958" t="11707"/>
          <a:stretch/>
        </p:blipFill>
        <p:spPr>
          <a:xfrm>
            <a:off x="292526" y="1369825"/>
            <a:ext cx="3195576" cy="237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511;p53">
            <a:extLst>
              <a:ext uri="{FF2B5EF4-FFF2-40B4-BE49-F238E27FC236}">
                <a16:creationId xmlns:a16="http://schemas.microsoft.com/office/drawing/2014/main" id="{00904C5A-C488-BAAA-C906-D5DE2803CAF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1234" t="16506" r="10750"/>
          <a:stretch/>
        </p:blipFill>
        <p:spPr>
          <a:xfrm>
            <a:off x="3863155" y="1369824"/>
            <a:ext cx="3557302" cy="23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6803EC94-B3B6-492C-B80C-9432F10B9F95}"/>
              </a:ext>
            </a:extLst>
          </p:cNvPr>
          <p:cNvSpPr/>
          <p:nvPr/>
        </p:nvSpPr>
        <p:spPr>
          <a:xfrm>
            <a:off x="292526" y="4149682"/>
            <a:ext cx="3098405" cy="814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400" dirty="0"/>
              <a:t>Trabajaremos con un conjunto de observaciones para dos características (2D). 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116A07C-A56B-B07D-A516-5CA78B7FCDD5}"/>
              </a:ext>
            </a:extLst>
          </p:cNvPr>
          <p:cNvSpPr/>
          <p:nvPr/>
        </p:nvSpPr>
        <p:spPr>
          <a:xfrm>
            <a:off x="3863155" y="4149682"/>
            <a:ext cx="3557302" cy="814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400" dirty="0"/>
              <a:t>Para el conjunto de observaciones, se calcula el centroide. </a:t>
            </a:r>
            <a:r>
              <a:rPr lang="es-MX" sz="1400" b="1" dirty="0"/>
              <a:t>Se centran respecto al origen.</a:t>
            </a:r>
          </a:p>
        </p:txBody>
      </p:sp>
      <p:pic>
        <p:nvPicPr>
          <p:cNvPr id="15" name="Google Shape;518;p54">
            <a:extLst>
              <a:ext uri="{FF2B5EF4-FFF2-40B4-BE49-F238E27FC236}">
                <a16:creationId xmlns:a16="http://schemas.microsoft.com/office/drawing/2014/main" id="{08A2D8E5-C970-35B2-441B-5EF2BB1BFF6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16493" y="1012543"/>
            <a:ext cx="2832072" cy="2888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7D9FAD66-2214-7D39-6973-116E91C95517}"/>
              </a:ext>
            </a:extLst>
          </p:cNvPr>
          <p:cNvSpPr/>
          <p:nvPr/>
        </p:nvSpPr>
        <p:spPr>
          <a:xfrm>
            <a:off x="8168043" y="4179951"/>
            <a:ext cx="3783311" cy="814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Se ubica una línea al centro y se rota </a:t>
            </a:r>
            <a:r>
              <a:rPr lang="es-MX" sz="1400" b="1" dirty="0"/>
              <a:t>buscando el mejor ajuste </a:t>
            </a:r>
            <a:r>
              <a:rPr lang="es-MX" sz="1400" dirty="0"/>
              <a:t>a la distribución de los datos.</a:t>
            </a:r>
          </a:p>
        </p:txBody>
      </p:sp>
    </p:spTree>
    <p:extLst>
      <p:ext uri="{BB962C8B-B14F-4D97-AF65-F5344CB8AC3E}">
        <p14:creationId xmlns:p14="http://schemas.microsoft.com/office/powerpoint/2010/main" val="1241473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38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Cálculo de los componentes principales</a:t>
            </a:r>
          </a:p>
        </p:txBody>
      </p:sp>
      <p:pic>
        <p:nvPicPr>
          <p:cNvPr id="2" name="Google Shape;525;p55">
            <a:extLst>
              <a:ext uri="{FF2B5EF4-FFF2-40B4-BE49-F238E27FC236}">
                <a16:creationId xmlns:a16="http://schemas.microsoft.com/office/drawing/2014/main" id="{C74C61D5-21C5-B3EF-75F2-FDB7FE50260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5858" t="15615" r="15487" b="15194"/>
          <a:stretch/>
        </p:blipFill>
        <p:spPr>
          <a:xfrm>
            <a:off x="651721" y="1303238"/>
            <a:ext cx="2776819" cy="2963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62BA28D-72ED-BEE7-6DB8-C3A08A1DB83F}"/>
              </a:ext>
            </a:extLst>
          </p:cNvPr>
          <p:cNvSpPr/>
          <p:nvPr/>
        </p:nvSpPr>
        <p:spPr>
          <a:xfrm>
            <a:off x="294698" y="4425874"/>
            <a:ext cx="3352206" cy="1310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Se proyecta cada instancia de entrenamiento hacia una recta. La recta con el </a:t>
            </a:r>
            <a:r>
              <a:rPr lang="es-MX" sz="1400" b="1" dirty="0"/>
              <a:t>mejor ajuste </a:t>
            </a:r>
            <a:r>
              <a:rPr lang="es-MX" sz="1400" dirty="0"/>
              <a:t>es la recta </a:t>
            </a:r>
            <a:r>
              <a:rPr lang="es-MX" sz="1400" b="1" dirty="0"/>
              <a:t>con la menor distancia </a:t>
            </a:r>
            <a:r>
              <a:rPr lang="es-MX" sz="1400" dirty="0"/>
              <a:t>hacia todos los puntos.</a:t>
            </a:r>
          </a:p>
        </p:txBody>
      </p:sp>
      <p:pic>
        <p:nvPicPr>
          <p:cNvPr id="7" name="Google Shape;532;p56">
            <a:extLst>
              <a:ext uri="{FF2B5EF4-FFF2-40B4-BE49-F238E27FC236}">
                <a16:creationId xmlns:a16="http://schemas.microsoft.com/office/drawing/2014/main" id="{5BE7D8E0-F444-86EC-B208-CF6192AE9A7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95332" y="1462612"/>
            <a:ext cx="2181376" cy="207409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BEA2E0E8-EEE5-AB7A-11B7-4EE681E32339}"/>
              </a:ext>
            </a:extLst>
          </p:cNvPr>
          <p:cNvSpPr/>
          <p:nvPr/>
        </p:nvSpPr>
        <p:spPr>
          <a:xfrm>
            <a:off x="3909917" y="3894960"/>
            <a:ext cx="3222309" cy="1475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PE" sz="1400" dirty="0"/>
              <a:t>Recordando el teorema de </a:t>
            </a:r>
            <a:r>
              <a:rPr lang="es-PE" sz="1400" dirty="0" err="1"/>
              <a:t>pitágoras</a:t>
            </a:r>
            <a:r>
              <a:rPr lang="es-PE" sz="1400" dirty="0"/>
              <a:t>:</a:t>
            </a:r>
          </a:p>
          <a:p>
            <a:pPr lvl="0">
              <a:lnSpc>
                <a:spcPct val="115000"/>
              </a:lnSpc>
              <a:buSzPts val="1800"/>
            </a:pPr>
            <a:r>
              <a:rPr lang="es-PE" sz="1400" b="1" dirty="0"/>
              <a:t>a</a:t>
            </a:r>
            <a:r>
              <a:rPr lang="es-PE" sz="1400" b="1" baseline="30000" dirty="0"/>
              <a:t>2</a:t>
            </a:r>
            <a:r>
              <a:rPr lang="es-PE" sz="1400" b="1" dirty="0"/>
              <a:t> = b</a:t>
            </a:r>
            <a:r>
              <a:rPr lang="es-PE" sz="1400" b="1" baseline="30000" dirty="0"/>
              <a:t>2</a:t>
            </a:r>
            <a:r>
              <a:rPr lang="es-PE" sz="1400" b="1" dirty="0"/>
              <a:t> + c</a:t>
            </a:r>
            <a:r>
              <a:rPr lang="es-PE" sz="1400" b="1" baseline="30000" dirty="0"/>
              <a:t>2</a:t>
            </a:r>
          </a:p>
          <a:p>
            <a:pPr lvl="0">
              <a:lnSpc>
                <a:spcPct val="115000"/>
              </a:lnSpc>
              <a:buSzPts val="1800"/>
            </a:pPr>
            <a:endParaRPr lang="es-PE" sz="1400" b="1" baseline="30000" dirty="0"/>
          </a:p>
          <a:p>
            <a:pPr lvl="0">
              <a:lnSpc>
                <a:spcPct val="115000"/>
              </a:lnSpc>
              <a:buClr>
                <a:schemeClr val="dk1"/>
              </a:buClr>
              <a:buSzPts val="1800"/>
            </a:pPr>
            <a:r>
              <a:rPr lang="es-PE" sz="1400" dirty="0"/>
              <a:t>Se puede observar que, dado que </a:t>
            </a:r>
            <a:r>
              <a:rPr lang="es-PE" sz="1400" b="1" dirty="0"/>
              <a:t>a</a:t>
            </a:r>
            <a:r>
              <a:rPr lang="es-PE" sz="1400" dirty="0"/>
              <a:t> es fijo, minimizar </a:t>
            </a:r>
            <a:r>
              <a:rPr lang="es-PE" sz="1400" b="1" dirty="0"/>
              <a:t>b</a:t>
            </a:r>
            <a:r>
              <a:rPr lang="es-PE" sz="1400" dirty="0"/>
              <a:t> equivale a maximizar </a:t>
            </a:r>
            <a:r>
              <a:rPr lang="es-PE" sz="1400" b="1" dirty="0"/>
              <a:t>c</a:t>
            </a:r>
            <a:r>
              <a:rPr lang="es-PE" sz="1400" dirty="0"/>
              <a:t>.</a:t>
            </a:r>
            <a:endParaRPr lang="es-PE" sz="1400" baseline="30000" dirty="0"/>
          </a:p>
        </p:txBody>
      </p:sp>
      <p:pic>
        <p:nvPicPr>
          <p:cNvPr id="9" name="Google Shape;539;p57">
            <a:extLst>
              <a:ext uri="{FF2B5EF4-FFF2-40B4-BE49-F238E27FC236}">
                <a16:creationId xmlns:a16="http://schemas.microsoft.com/office/drawing/2014/main" id="{BF622C38-594E-E611-215E-6E08527FE80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5858" t="15615" r="15487" b="15194"/>
          <a:stretch/>
        </p:blipFill>
        <p:spPr>
          <a:xfrm>
            <a:off x="7966922" y="1085053"/>
            <a:ext cx="2776819" cy="271740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3FA66613-DB31-4DBE-4A97-D901BE03DF43}"/>
              </a:ext>
            </a:extLst>
          </p:cNvPr>
          <p:cNvSpPr/>
          <p:nvPr/>
        </p:nvSpPr>
        <p:spPr>
          <a:xfrm>
            <a:off x="7395239" y="3948051"/>
            <a:ext cx="4480671" cy="1310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Se puede definir una métrica de calidad para la recta como la suma de la distancias  d</a:t>
            </a:r>
            <a:r>
              <a:rPr lang="es-MX" sz="1400" baseline="-25000" dirty="0"/>
              <a:t>i</a:t>
            </a:r>
            <a:r>
              <a:rPr lang="es-MX" sz="1400" baseline="30000" dirty="0"/>
              <a:t>2</a:t>
            </a:r>
            <a:r>
              <a:rPr lang="es-MX" sz="1400" dirty="0"/>
              <a:t> donde: d</a:t>
            </a:r>
            <a:r>
              <a:rPr lang="es-MX" sz="1400" baseline="-25000" dirty="0"/>
              <a:t>i</a:t>
            </a:r>
            <a:r>
              <a:rPr lang="es-MX" sz="1400" dirty="0"/>
              <a:t> es la distancia de la proyección sobre la recta de la i-</a:t>
            </a:r>
            <a:r>
              <a:rPr lang="es-MX" sz="1400" dirty="0" err="1"/>
              <a:t>ésima</a:t>
            </a:r>
            <a:r>
              <a:rPr lang="es-MX" sz="1400" dirty="0"/>
              <a:t> observación al origen. </a:t>
            </a:r>
          </a:p>
          <a:p>
            <a:pPr lvl="0">
              <a:lnSpc>
                <a:spcPct val="115000"/>
              </a:lnSpc>
              <a:buSzPts val="1800"/>
            </a:pPr>
            <a:r>
              <a:rPr lang="es-MX" sz="1400" b="1" dirty="0"/>
              <a:t>La mejor recta es la que maximiza este valor.</a:t>
            </a:r>
          </a:p>
        </p:txBody>
      </p:sp>
    </p:spTree>
    <p:extLst>
      <p:ext uri="{BB962C8B-B14F-4D97-AF65-F5344CB8AC3E}">
        <p14:creationId xmlns:p14="http://schemas.microsoft.com/office/powerpoint/2010/main" val="363083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39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PCA1 – Primer componente principal</a:t>
            </a:r>
          </a:p>
        </p:txBody>
      </p:sp>
      <p:pic>
        <p:nvPicPr>
          <p:cNvPr id="5" name="Google Shape;546;p58">
            <a:extLst>
              <a:ext uri="{FF2B5EF4-FFF2-40B4-BE49-F238E27FC236}">
                <a16:creationId xmlns:a16="http://schemas.microsoft.com/office/drawing/2014/main" id="{925B94F8-A5D9-1A86-C59E-29910EA587B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457"/>
          <a:stretch/>
        </p:blipFill>
        <p:spPr>
          <a:xfrm>
            <a:off x="3512787" y="1672591"/>
            <a:ext cx="2408249" cy="280361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11C124D-1A27-3559-F2F2-224313F1BA8E}"/>
              </a:ext>
            </a:extLst>
          </p:cNvPr>
          <p:cNvSpPr/>
          <p:nvPr/>
        </p:nvSpPr>
        <p:spPr>
          <a:xfrm>
            <a:off x="348970" y="1495951"/>
            <a:ext cx="3048985" cy="3292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El </a:t>
            </a:r>
            <a:r>
              <a:rPr lang="es-MX" sz="1400" b="1" dirty="0">
                <a:solidFill>
                  <a:srgbClr val="0000FF"/>
                </a:solidFill>
              </a:rPr>
              <a:t>primer componente principal</a:t>
            </a:r>
            <a:r>
              <a:rPr lang="es-MX" sz="1400" dirty="0"/>
              <a:t> es el vector unitario paralelo a esta recta.</a:t>
            </a:r>
          </a:p>
          <a:p>
            <a:pPr lvl="0">
              <a:lnSpc>
                <a:spcPct val="115000"/>
              </a:lnSpc>
              <a:buSzPts val="1800"/>
            </a:pPr>
            <a:endParaRPr lang="es-MX" sz="1400" dirty="0"/>
          </a:p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La pendiente de esta recta se puede interpretar como la contribución de cada característica respecto a la varianza explicada por las proyecciones de las observaciones.</a:t>
            </a:r>
          </a:p>
          <a:p>
            <a:pPr lvl="0">
              <a:lnSpc>
                <a:spcPct val="115000"/>
              </a:lnSpc>
              <a:buSzPts val="1800"/>
            </a:pPr>
            <a:endParaRPr lang="es-MX" sz="1400" dirty="0"/>
          </a:p>
          <a:p>
            <a:pPr lvl="0">
              <a:lnSpc>
                <a:spcPct val="115000"/>
              </a:lnSpc>
              <a:buSzPts val="1800"/>
            </a:pPr>
            <a:r>
              <a:rPr lang="es-MX" sz="1400" dirty="0"/>
              <a:t>Se le denomina </a:t>
            </a:r>
            <a:r>
              <a:rPr lang="es-MX" sz="1400" b="1" dirty="0"/>
              <a:t>combinación lineal</a:t>
            </a:r>
            <a:r>
              <a:rPr lang="es-MX" sz="1400" dirty="0"/>
              <a:t> de los ejes originales.</a:t>
            </a:r>
          </a:p>
        </p:txBody>
      </p:sp>
      <p:sp>
        <p:nvSpPr>
          <p:cNvPr id="11" name="Google Shape;552;p59">
            <a:extLst>
              <a:ext uri="{FF2B5EF4-FFF2-40B4-BE49-F238E27FC236}">
                <a16:creationId xmlns:a16="http://schemas.microsoft.com/office/drawing/2014/main" id="{BA7D1C8C-E1DF-FCA2-69AC-7208F304D15E}"/>
              </a:ext>
            </a:extLst>
          </p:cNvPr>
          <p:cNvSpPr txBox="1">
            <a:spLocks/>
          </p:cNvSpPr>
          <p:nvPr/>
        </p:nvSpPr>
        <p:spPr>
          <a:xfrm>
            <a:off x="6423379" y="1213227"/>
            <a:ext cx="5034844" cy="37659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b="1" dirty="0"/>
              <a:t>Componente Principal (CP)</a:t>
            </a:r>
            <a:r>
              <a:rPr lang="es-MX" sz="1400" dirty="0"/>
              <a:t>: También se le llama vector singular o eigenvector: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dirty="0"/>
              <a:t>PCA1 = </a:t>
            </a:r>
            <a:r>
              <a:rPr lang="es-MX" sz="1400" b="1" dirty="0">
                <a:solidFill>
                  <a:srgbClr val="FF0000"/>
                </a:solidFill>
              </a:rPr>
              <a:t>0.97</a:t>
            </a:r>
            <a:r>
              <a:rPr lang="es-MX" sz="1400" dirty="0"/>
              <a:t> X1 + </a:t>
            </a:r>
            <a:r>
              <a:rPr lang="es-MX" sz="1400" b="1" dirty="0">
                <a:solidFill>
                  <a:srgbClr val="FF0000"/>
                </a:solidFill>
              </a:rPr>
              <a:t>0.242</a:t>
            </a:r>
            <a:r>
              <a:rPr lang="es-MX" sz="1400" dirty="0"/>
              <a:t> X2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dirty="0"/>
              <a:t>Cada componente del vector CP se denomina </a:t>
            </a:r>
            <a:r>
              <a:rPr lang="es-MX" sz="1400" i="1" dirty="0" err="1">
                <a:solidFill>
                  <a:srgbClr val="FF0000"/>
                </a:solidFill>
              </a:rPr>
              <a:t>loading</a:t>
            </a:r>
            <a:r>
              <a:rPr lang="es-MX" sz="1400" i="1" dirty="0">
                <a:solidFill>
                  <a:srgbClr val="FF0000"/>
                </a:solidFill>
              </a:rPr>
              <a:t> score</a:t>
            </a:r>
            <a:r>
              <a:rPr lang="es-MX" sz="1400" dirty="0">
                <a:solidFill>
                  <a:srgbClr val="FF0000"/>
                </a:solidFill>
              </a:rPr>
              <a:t> </a:t>
            </a:r>
            <a:r>
              <a:rPr lang="es-MX" sz="1400" dirty="0"/>
              <a:t>de la característica correspondiente.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b="1" dirty="0"/>
              <a:t>Eigenvalue de CP</a:t>
            </a:r>
            <a:r>
              <a:rPr lang="es-MX" sz="1400" dirty="0"/>
              <a:t>: Suma de cuadrados de las proyecciones sobre CP.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b="1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b="1" dirty="0"/>
              <a:t>Valor singular de CP</a:t>
            </a:r>
            <a:r>
              <a:rPr lang="es-MX" sz="1400" dirty="0"/>
              <a:t>: √ Eigenvalor</a:t>
            </a:r>
            <a:endParaRPr lang="es-MX" sz="1400" baseline="-250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3D55C86-BB49-3E5E-453B-4F45EAACA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030" y="3829237"/>
            <a:ext cx="3571522" cy="40910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FED161C-FF73-1518-1658-F11375ECC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905" y="4962960"/>
            <a:ext cx="4105628" cy="4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7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4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¿Qué hemos visto hasta ahora?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E89A6AB-CD10-FE0C-50E6-66C3DCB6D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224" y="1051583"/>
            <a:ext cx="8485292" cy="4442981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4C95C007-B7B6-AF29-B3C5-3953C4070AC9}"/>
              </a:ext>
            </a:extLst>
          </p:cNvPr>
          <p:cNvSpPr/>
          <p:nvPr/>
        </p:nvSpPr>
        <p:spPr>
          <a:xfrm>
            <a:off x="3773494" y="2464480"/>
            <a:ext cx="1004006" cy="101757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1BE7DC56-1123-6192-AB8F-5B56EE4AA3B3}"/>
              </a:ext>
            </a:extLst>
          </p:cNvPr>
          <p:cNvSpPr/>
          <p:nvPr/>
        </p:nvSpPr>
        <p:spPr>
          <a:xfrm>
            <a:off x="6580458" y="2416183"/>
            <a:ext cx="1004006" cy="101757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914E0A9-F21F-3324-0F2C-B77B5070C9C7}"/>
              </a:ext>
            </a:extLst>
          </p:cNvPr>
          <p:cNvSpPr/>
          <p:nvPr/>
        </p:nvSpPr>
        <p:spPr>
          <a:xfrm>
            <a:off x="997230" y="1051583"/>
            <a:ext cx="3914562" cy="4156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864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40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PCA2 – Segundo componente principal</a:t>
            </a:r>
          </a:p>
        </p:txBody>
      </p:sp>
      <p:sp>
        <p:nvSpPr>
          <p:cNvPr id="2" name="Google Shape;559;p60">
            <a:extLst>
              <a:ext uri="{FF2B5EF4-FFF2-40B4-BE49-F238E27FC236}">
                <a16:creationId xmlns:a16="http://schemas.microsoft.com/office/drawing/2014/main" id="{8DCC8659-D209-CAA3-BC1D-A1530CE8527E}"/>
              </a:ext>
            </a:extLst>
          </p:cNvPr>
          <p:cNvSpPr txBox="1">
            <a:spLocks/>
          </p:cNvSpPr>
          <p:nvPr/>
        </p:nvSpPr>
        <p:spPr>
          <a:xfrm>
            <a:off x="795650" y="1778701"/>
            <a:ext cx="4893600" cy="37659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El </a:t>
            </a:r>
            <a:r>
              <a:rPr lang="es-MX" sz="1600" b="1" dirty="0">
                <a:solidFill>
                  <a:srgbClr val="FF0000"/>
                </a:solidFill>
              </a:rPr>
              <a:t>segundo componente principal </a:t>
            </a:r>
            <a:r>
              <a:rPr lang="es-MX" sz="1600" dirty="0"/>
              <a:t>se obtiene calculando el vector unitario de la recta </a:t>
            </a:r>
            <a:r>
              <a:rPr lang="es-MX" sz="1600" u="sng" dirty="0"/>
              <a:t>perpendicular</a:t>
            </a:r>
            <a:r>
              <a:rPr lang="es-MX" sz="1600" dirty="0"/>
              <a:t> al primer componente principal.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Para mayores dimensiones el i-</a:t>
            </a:r>
            <a:r>
              <a:rPr lang="es-MX" sz="1600" dirty="0" err="1"/>
              <a:t>ésimo</a:t>
            </a:r>
            <a:r>
              <a:rPr lang="es-MX" sz="1600" dirty="0"/>
              <a:t> componente principal se calcula ajustando la mejor recta perpendicular a los anteriores componentes principales calculados.</a:t>
            </a:r>
          </a:p>
        </p:txBody>
      </p:sp>
      <p:pic>
        <p:nvPicPr>
          <p:cNvPr id="3" name="Google Shape;560;p60">
            <a:extLst>
              <a:ext uri="{FF2B5EF4-FFF2-40B4-BE49-F238E27FC236}">
                <a16:creationId xmlns:a16="http://schemas.microsoft.com/office/drawing/2014/main" id="{3E865508-74FC-BEB8-7B70-C6CF17F02EB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176" t="2074"/>
          <a:stretch/>
        </p:blipFill>
        <p:spPr>
          <a:xfrm>
            <a:off x="6514740" y="1778701"/>
            <a:ext cx="3591300" cy="2953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0336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41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Proporción de la varianza explicada</a:t>
            </a:r>
          </a:p>
        </p:txBody>
      </p:sp>
      <p:pic>
        <p:nvPicPr>
          <p:cNvPr id="5" name="Google Shape;575;p62">
            <a:extLst>
              <a:ext uri="{FF2B5EF4-FFF2-40B4-BE49-F238E27FC236}">
                <a16:creationId xmlns:a16="http://schemas.microsoft.com/office/drawing/2014/main" id="{F9D80555-943B-7145-F219-DA074F7F4DF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5870" y="1482595"/>
            <a:ext cx="4054815" cy="277400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574;p62">
            <a:extLst>
              <a:ext uri="{FF2B5EF4-FFF2-40B4-BE49-F238E27FC236}">
                <a16:creationId xmlns:a16="http://schemas.microsoft.com/office/drawing/2014/main" id="{371D628C-8BDB-DFC9-FD5F-558FDA769547}"/>
              </a:ext>
            </a:extLst>
          </p:cNvPr>
          <p:cNvSpPr txBox="1">
            <a:spLocks/>
          </p:cNvSpPr>
          <p:nvPr/>
        </p:nvSpPr>
        <p:spPr>
          <a:xfrm>
            <a:off x="5369122" y="1248443"/>
            <a:ext cx="6607959" cy="37659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dirty="0"/>
              <a:t>Una vez que se tiene los </a:t>
            </a:r>
            <a:r>
              <a:rPr lang="es-MX" sz="1400" b="1" dirty="0"/>
              <a:t>componentes principales </a:t>
            </a:r>
            <a:r>
              <a:rPr lang="es-MX" sz="1400" dirty="0"/>
              <a:t>para cada dimensión, se puede proyectar las observaciones a una menor dimensión.Basta con usar los N primeros componentes donde N es menor a la dimensión original de las observaciones.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dirty="0"/>
              <a:t>Se puede calcular la varianza respecto al origen para cada componente </a:t>
            </a:r>
            <a:r>
              <a:rPr lang="es-MX" sz="1400" b="1" dirty="0"/>
              <a:t>dividiendo la suma de los cuadrados de las proyecciones sobre el PC (eigenvalor) entre el número de observaciones</a:t>
            </a:r>
            <a:r>
              <a:rPr lang="es-MX" sz="1400" dirty="0"/>
              <a:t>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b="1" dirty="0">
                <a:solidFill>
                  <a:srgbClr val="115AF1"/>
                </a:solidFill>
              </a:rPr>
              <a:t>PC1: 94%</a:t>
            </a:r>
            <a:r>
              <a:rPr lang="es-MX" sz="1400" b="1" dirty="0"/>
              <a:t>					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400" b="1" dirty="0">
                <a:solidFill>
                  <a:srgbClr val="FF4814"/>
                </a:solidFill>
              </a:rPr>
              <a:t>PC2: 6%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400" dirty="0"/>
          </a:p>
        </p:txBody>
      </p:sp>
      <p:pic>
        <p:nvPicPr>
          <p:cNvPr id="7" name="Google Shape;614;p65">
            <a:extLst>
              <a:ext uri="{FF2B5EF4-FFF2-40B4-BE49-F238E27FC236}">
                <a16:creationId xmlns:a16="http://schemas.microsoft.com/office/drawing/2014/main" id="{E82499EC-557D-E6CF-28EE-E11A501A3C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681" y="4574968"/>
            <a:ext cx="3593850" cy="87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6749BC5-B9DB-2C37-BC25-43827A4F8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133" y="3713412"/>
            <a:ext cx="3254022" cy="103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9212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42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Número adecuado de PCA a usar</a:t>
            </a:r>
          </a:p>
        </p:txBody>
      </p:sp>
      <p:sp>
        <p:nvSpPr>
          <p:cNvPr id="2" name="Google Shape;622;p66">
            <a:extLst>
              <a:ext uri="{FF2B5EF4-FFF2-40B4-BE49-F238E27FC236}">
                <a16:creationId xmlns:a16="http://schemas.microsoft.com/office/drawing/2014/main" id="{8B6C0BDC-6A85-2660-ED2F-ABFC45B67277}"/>
              </a:ext>
            </a:extLst>
          </p:cNvPr>
          <p:cNvSpPr txBox="1">
            <a:spLocks/>
          </p:cNvSpPr>
          <p:nvPr/>
        </p:nvSpPr>
        <p:spPr>
          <a:xfrm>
            <a:off x="450570" y="1422317"/>
            <a:ext cx="4436514" cy="2334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Se puede obtener información sobre los componentes principales usando PCA sin la variable </a:t>
            </a:r>
            <a:r>
              <a:rPr lang="es-MX" sz="1600" dirty="0" err="1"/>
              <a:t>n_components</a:t>
            </a:r>
            <a:r>
              <a:rPr lang="es-MX" sz="1600" dirty="0"/>
              <a:t>. El modelo realizará el cálculo de todos los componentes.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Podemos usar la variable </a:t>
            </a:r>
            <a:r>
              <a:rPr lang="es-MX" sz="1600" b="1" dirty="0" err="1"/>
              <a:t>explained_variance_ratio</a:t>
            </a:r>
            <a:r>
              <a:rPr lang="es-MX" sz="1600" b="1" dirty="0"/>
              <a:t>_ para calcular la varianza acumulada por componente</a:t>
            </a:r>
            <a:r>
              <a:rPr lang="es-MX" sz="1600" dirty="0"/>
              <a:t> Y luego seleccionar la cantidad de dimensiones en base a un porcentaje de información.</a:t>
            </a:r>
          </a:p>
        </p:txBody>
      </p:sp>
      <p:pic>
        <p:nvPicPr>
          <p:cNvPr id="3" name="Google Shape;623;p66">
            <a:extLst>
              <a:ext uri="{FF2B5EF4-FFF2-40B4-BE49-F238E27FC236}">
                <a16:creationId xmlns:a16="http://schemas.microsoft.com/office/drawing/2014/main" id="{A65B5AFA-7588-4082-6980-8EC7331C47B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0909" y="4482579"/>
            <a:ext cx="4643901" cy="9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630;p67">
            <a:extLst>
              <a:ext uri="{FF2B5EF4-FFF2-40B4-BE49-F238E27FC236}">
                <a16:creationId xmlns:a16="http://schemas.microsoft.com/office/drawing/2014/main" id="{B0DD20D6-7506-65FE-9061-FDA5600B70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32971" y="1422317"/>
            <a:ext cx="6310059" cy="37526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43977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43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Conclusiones - PCA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AA3123-C7F1-1BAF-051C-919CADEFE4AA}"/>
              </a:ext>
            </a:extLst>
          </p:cNvPr>
          <p:cNvSpPr txBox="1"/>
          <p:nvPr/>
        </p:nvSpPr>
        <p:spPr>
          <a:xfrm>
            <a:off x="487684" y="1735793"/>
            <a:ext cx="5284186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600" dirty="0"/>
              <a:t>Es útil cuando existe </a:t>
            </a:r>
            <a:r>
              <a:rPr lang="es-PE" sz="1600" b="1" dirty="0"/>
              <a:t>multicolinealidad</a:t>
            </a:r>
            <a:r>
              <a:rPr lang="es-PE" sz="1600" dirty="0"/>
              <a:t> entre las características/variables.</a:t>
            </a:r>
          </a:p>
          <a:p>
            <a:endParaRPr lang="es-PE" sz="1600" dirty="0"/>
          </a:p>
          <a:p>
            <a:r>
              <a:rPr lang="es-PE" sz="1600" dirty="0"/>
              <a:t>PCA se puede utilizar cuando las dimensiones de las características de entrada son altas y se quiere </a:t>
            </a:r>
            <a:r>
              <a:rPr lang="es-PE" sz="1600" b="1" dirty="0"/>
              <a:t>reducir el tiempo de procesamiento </a:t>
            </a:r>
            <a:r>
              <a:rPr lang="es-PE" sz="1600" dirty="0"/>
              <a:t>(por ejemplo, muchas variables).</a:t>
            </a:r>
          </a:p>
          <a:p>
            <a:endParaRPr lang="es-PE" sz="1600" dirty="0"/>
          </a:p>
          <a:p>
            <a:r>
              <a:rPr lang="es-PE" sz="1600" dirty="0"/>
              <a:t>PCA también se puede utilizar para la eliminación de ruido y la </a:t>
            </a:r>
            <a:r>
              <a:rPr lang="es-PE" sz="1600" b="1" dirty="0"/>
              <a:t>compresión de datos</a:t>
            </a:r>
            <a:r>
              <a:rPr lang="es-PE" sz="1600" dirty="0"/>
              <a:t>.</a:t>
            </a:r>
          </a:p>
        </p:txBody>
      </p:sp>
      <p:pic>
        <p:nvPicPr>
          <p:cNvPr id="5122" name="Picture 2" descr="Dimensionality Reduction and Principal Component Analysis | by Karaj Khosla  | Medium">
            <a:extLst>
              <a:ext uri="{FF2B5EF4-FFF2-40B4-BE49-F238E27FC236}">
                <a16:creationId xmlns:a16="http://schemas.microsoft.com/office/drawing/2014/main" id="{79704D42-C248-E40D-D61E-F47546179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345" y="931837"/>
            <a:ext cx="3978746" cy="4084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38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5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Principales tareas del Aprendizaje No Supervisado</a:t>
            </a:r>
          </a:p>
        </p:txBody>
      </p:sp>
      <p:pic>
        <p:nvPicPr>
          <p:cNvPr id="2" name="Picture 2" descr="Global Anomaly Detection Market 2021 Key Companies |IBM, Anodot, Dell  Technologies, SAS Institute, Trend Micro, Cisco Systems, Ha – The Courier">
            <a:extLst>
              <a:ext uri="{FF2B5EF4-FFF2-40B4-BE49-F238E27FC236}">
                <a16:creationId xmlns:a16="http://schemas.microsoft.com/office/drawing/2014/main" id="{780453FD-FE3D-98F2-860D-55FBA1849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064" y="1535864"/>
            <a:ext cx="2871167" cy="2145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1E7BEC0-0C26-E329-37D7-DABE41267CB0}"/>
              </a:ext>
            </a:extLst>
          </p:cNvPr>
          <p:cNvSpPr/>
          <p:nvPr/>
        </p:nvSpPr>
        <p:spPr>
          <a:xfrm>
            <a:off x="4378063" y="4376118"/>
            <a:ext cx="28711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600" dirty="0" err="1">
                <a:latin typeface="Arial" panose="020B0604020202020204" pitchFamily="34" charset="0"/>
                <a:cs typeface="Arial" panose="020B0604020202020204" pitchFamily="34" charset="0"/>
              </a:rPr>
              <a:t>Ej</a:t>
            </a: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</a:rPr>
              <a:t>. productos defectuosos, patrones de uso de tarjetas.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B067BEF-FF7B-7F57-09D1-FD9D13EAF7BB}"/>
              </a:ext>
            </a:extLst>
          </p:cNvPr>
          <p:cNvSpPr/>
          <p:nvPr/>
        </p:nvSpPr>
        <p:spPr>
          <a:xfrm>
            <a:off x="7833309" y="3886987"/>
            <a:ext cx="3273854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endParaRPr lang="es-MX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oogle Shape;151;p7">
            <a:extLst>
              <a:ext uri="{FF2B5EF4-FFF2-40B4-BE49-F238E27FC236}">
                <a16:creationId xmlns:a16="http://schemas.microsoft.com/office/drawing/2014/main" id="{CD25A6AC-62DF-5F7D-FCA9-88ED8D9DB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62" b="7633"/>
          <a:stretch/>
        </p:blipFill>
        <p:spPr>
          <a:xfrm>
            <a:off x="7924433" y="1159117"/>
            <a:ext cx="2695650" cy="24278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CDABE302-B687-B9A3-94F7-73EA178BB8B9}"/>
              </a:ext>
            </a:extLst>
          </p:cNvPr>
          <p:cNvSpPr/>
          <p:nvPr/>
        </p:nvSpPr>
        <p:spPr>
          <a:xfrm>
            <a:off x="7748258" y="4377361"/>
            <a:ext cx="35118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</a:rPr>
              <a:t>El objetivo es agrupar instancias en clusters. Clientes con preferencias similares, agrupación de textos.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6" descr="Dimensionality Reduction Demonstration - File Exchange - MATLAB Central">
            <a:extLst>
              <a:ext uri="{FF2B5EF4-FFF2-40B4-BE49-F238E27FC236}">
                <a16:creationId xmlns:a16="http://schemas.microsoft.com/office/drawing/2014/main" id="{03A7F8C2-1066-D8D5-9086-9C0C3DAB4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09" y="1346980"/>
            <a:ext cx="2405589" cy="223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42422330-1A27-8FCE-9CAD-4E1F23E37EEF}"/>
              </a:ext>
            </a:extLst>
          </p:cNvPr>
          <p:cNvSpPr/>
          <p:nvPr/>
        </p:nvSpPr>
        <p:spPr>
          <a:xfrm>
            <a:off x="777329" y="3894054"/>
            <a:ext cx="5731750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600" b="1" dirty="0">
                <a:latin typeface="Arial" panose="020B0604020202020204" pitchFamily="34" charset="0"/>
                <a:cs typeface="Arial" panose="020B0604020202020204" pitchFamily="34" charset="0"/>
              </a:rPr>
              <a:t>Reducción de la Dimensionalidad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52695582-1AB6-DD6F-4CBF-402A535E0D27}"/>
              </a:ext>
            </a:extLst>
          </p:cNvPr>
          <p:cNvSpPr/>
          <p:nvPr/>
        </p:nvSpPr>
        <p:spPr>
          <a:xfrm>
            <a:off x="677809" y="4371076"/>
            <a:ext cx="32008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</a:rPr>
              <a:t>Ej. Compresión de datos. Visualización y entendimiento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12A083D-DA43-AA01-F5CA-77752DBAC52E}"/>
              </a:ext>
            </a:extLst>
          </p:cNvPr>
          <p:cNvSpPr/>
          <p:nvPr/>
        </p:nvSpPr>
        <p:spPr>
          <a:xfrm>
            <a:off x="4378063" y="3862078"/>
            <a:ext cx="2871167" cy="351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800"/>
            </a:pPr>
            <a:r>
              <a:rPr lang="es-MX" sz="1600" b="1" dirty="0"/>
              <a:t>Detección de Anomalías </a:t>
            </a:r>
          </a:p>
        </p:txBody>
      </p:sp>
    </p:spTree>
    <p:extLst>
      <p:ext uri="{BB962C8B-B14F-4D97-AF65-F5344CB8AC3E}">
        <p14:creationId xmlns:p14="http://schemas.microsoft.com/office/powerpoint/2010/main" val="181243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Tema: Clustering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05468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7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K-</a:t>
            </a:r>
            <a:r>
              <a:rPr lang="es-ES" dirty="0" err="1"/>
              <a:t>Means</a:t>
            </a:r>
            <a:endParaRPr lang="es-ES" dirty="0"/>
          </a:p>
        </p:txBody>
      </p:sp>
      <p:pic>
        <p:nvPicPr>
          <p:cNvPr id="12" name="Picture 2" descr="K-Means Data Clustering. In today's world with the increased… | by Niruhan  Viswarupan | Towards Data Science">
            <a:extLst>
              <a:ext uri="{FF2B5EF4-FFF2-40B4-BE49-F238E27FC236}">
                <a16:creationId xmlns:a16="http://schemas.microsoft.com/office/drawing/2014/main" id="{DA9D9EBC-5838-066D-C126-D3B07CA17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5" r="50314"/>
          <a:stretch/>
        </p:blipFill>
        <p:spPr bwMode="auto">
          <a:xfrm>
            <a:off x="6012307" y="2785022"/>
            <a:ext cx="2364755" cy="278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182;p12">
            <a:extLst>
              <a:ext uri="{FF2B5EF4-FFF2-40B4-BE49-F238E27FC236}">
                <a16:creationId xmlns:a16="http://schemas.microsoft.com/office/drawing/2014/main" id="{033A2881-476B-639D-F86E-8C2CBFF0D050}"/>
              </a:ext>
            </a:extLst>
          </p:cNvPr>
          <p:cNvSpPr txBox="1">
            <a:spLocks/>
          </p:cNvSpPr>
          <p:nvPr/>
        </p:nvSpPr>
        <p:spPr>
          <a:xfrm>
            <a:off x="192341" y="1563900"/>
            <a:ext cx="4952865" cy="3730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Es un </a:t>
            </a:r>
            <a:r>
              <a:rPr lang="es-MX" sz="1600" b="1" dirty="0"/>
              <a:t>algoritmo simple </a:t>
            </a:r>
            <a:r>
              <a:rPr lang="es-MX" sz="1600" dirty="0"/>
              <a:t>capaz de encontrar </a:t>
            </a:r>
            <a:r>
              <a:rPr lang="es-MX" sz="1600" b="1" dirty="0" err="1"/>
              <a:t>clusters</a:t>
            </a:r>
            <a:r>
              <a:rPr lang="es-MX" sz="1600" dirty="0"/>
              <a:t> muy rápidamente.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Propuesto en 1957 por Stuart Lloyd que trabajaba para Bell </a:t>
            </a:r>
            <a:r>
              <a:rPr lang="es-MX" sz="1600" dirty="0" err="1"/>
              <a:t>Labs</a:t>
            </a:r>
            <a:r>
              <a:rPr lang="es-MX" sz="1600" dirty="0"/>
              <a:t>, publicado fuera de la empresa en 1982.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En 1965 Edward W. </a:t>
            </a:r>
            <a:r>
              <a:rPr lang="es-MX" sz="1600" dirty="0" err="1"/>
              <a:t>Forgy</a:t>
            </a:r>
            <a:r>
              <a:rPr lang="es-MX" sz="1600" dirty="0"/>
              <a:t> publica prácticamente el mismo algoritmo por lo que se le suele llamar Lloyd-</a:t>
            </a:r>
            <a:r>
              <a:rPr lang="es-MX" sz="1600" dirty="0" err="1"/>
              <a:t>Forgy</a:t>
            </a:r>
            <a:r>
              <a:rPr lang="es-MX" sz="1600" dirty="0"/>
              <a:t>.</a:t>
            </a:r>
          </a:p>
        </p:txBody>
      </p:sp>
      <p:pic>
        <p:nvPicPr>
          <p:cNvPr id="14" name="Picture 4" descr="K-Means Clustering Algorithm - Javatpoint">
            <a:extLst>
              <a:ext uri="{FF2B5EF4-FFF2-40B4-BE49-F238E27FC236}">
                <a16:creationId xmlns:a16="http://schemas.microsoft.com/office/drawing/2014/main" id="{08530082-A0BC-A8F8-4740-E410BFC20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0" r="44849"/>
          <a:stretch/>
        </p:blipFill>
        <p:spPr bwMode="auto">
          <a:xfrm>
            <a:off x="6023166" y="792263"/>
            <a:ext cx="2474948" cy="193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K-Means Clustering Algorithm - Javatpoint">
            <a:extLst>
              <a:ext uri="{FF2B5EF4-FFF2-40B4-BE49-F238E27FC236}">
                <a16:creationId xmlns:a16="http://schemas.microsoft.com/office/drawing/2014/main" id="{9059D477-8173-0C0E-8572-7A3AB9C789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50" t="14660"/>
          <a:stretch/>
        </p:blipFill>
        <p:spPr bwMode="auto">
          <a:xfrm>
            <a:off x="9087688" y="853069"/>
            <a:ext cx="1945373" cy="193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K-Means Data Clustering. In today's world with the increased… | by Niruhan  Viswarupan | Towards Data Science">
            <a:extLst>
              <a:ext uri="{FF2B5EF4-FFF2-40B4-BE49-F238E27FC236}">
                <a16:creationId xmlns:a16="http://schemas.microsoft.com/office/drawing/2014/main" id="{1D438322-2F95-A362-EC81-17FD2411D4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49" r="4922"/>
          <a:stretch/>
        </p:blipFill>
        <p:spPr bwMode="auto">
          <a:xfrm>
            <a:off x="9087688" y="2785022"/>
            <a:ext cx="2364755" cy="278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31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8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Algoritmo K-</a:t>
            </a:r>
            <a:r>
              <a:rPr lang="es-ES" dirty="0" err="1"/>
              <a:t>Means</a:t>
            </a:r>
            <a:endParaRPr lang="es-ES" dirty="0"/>
          </a:p>
        </p:txBody>
      </p:sp>
      <p:sp>
        <p:nvSpPr>
          <p:cNvPr id="2" name="Google Shape;188;p13">
            <a:extLst>
              <a:ext uri="{FF2B5EF4-FFF2-40B4-BE49-F238E27FC236}">
                <a16:creationId xmlns:a16="http://schemas.microsoft.com/office/drawing/2014/main" id="{A03936B1-DD44-32AE-CA1E-3628E1C9C6F5}"/>
              </a:ext>
            </a:extLst>
          </p:cNvPr>
          <p:cNvSpPr txBox="1">
            <a:spLocks/>
          </p:cNvSpPr>
          <p:nvPr/>
        </p:nvSpPr>
        <p:spPr>
          <a:xfrm>
            <a:off x="464737" y="1171908"/>
            <a:ext cx="5725921" cy="8746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dirty="0"/>
              <a:t>Sea un conjunto de datos </a:t>
            </a:r>
            <a:r>
              <a:rPr lang="es-MX" sz="1600" i="1" dirty="0"/>
              <a:t>D</a:t>
            </a:r>
            <a:r>
              <a:rPr lang="es-MX" sz="1600" dirty="0"/>
              <a:t> de </a:t>
            </a:r>
            <a:r>
              <a:rPr lang="es-MX" sz="1600" i="1" dirty="0"/>
              <a:t>d</a:t>
            </a:r>
            <a:r>
              <a:rPr lang="es-MX" sz="1600" dirty="0"/>
              <a:t> dimensiones y un número de </a:t>
            </a:r>
            <a:r>
              <a:rPr lang="es-MX" sz="1600" b="1" dirty="0" err="1"/>
              <a:t>clusters</a:t>
            </a:r>
            <a:r>
              <a:rPr lang="es-MX" sz="1600" b="1" dirty="0"/>
              <a:t> </a:t>
            </a:r>
            <a:r>
              <a:rPr lang="es-MX" sz="1600" b="1" i="1" dirty="0"/>
              <a:t>k</a:t>
            </a:r>
            <a:r>
              <a:rPr lang="es-MX" sz="1600" dirty="0"/>
              <a:t>: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s-MX" sz="1600" dirty="0"/>
          </a:p>
          <a:p>
            <a:pPr marL="457200"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pic>
        <p:nvPicPr>
          <p:cNvPr id="3" name="Google Shape;196;p14">
            <a:extLst>
              <a:ext uri="{FF2B5EF4-FFF2-40B4-BE49-F238E27FC236}">
                <a16:creationId xmlns:a16="http://schemas.microsoft.com/office/drawing/2014/main" id="{375070F8-72A0-E31B-B929-FEDB10B5DAB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5085" y="931837"/>
            <a:ext cx="4063915" cy="38492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5;p14">
            <a:extLst>
              <a:ext uri="{FF2B5EF4-FFF2-40B4-BE49-F238E27FC236}">
                <a16:creationId xmlns:a16="http://schemas.microsoft.com/office/drawing/2014/main" id="{30CEFF0D-5124-43BC-C377-B576BB6ABB34}"/>
              </a:ext>
            </a:extLst>
          </p:cNvPr>
          <p:cNvSpPr txBox="1">
            <a:spLocks/>
          </p:cNvSpPr>
          <p:nvPr/>
        </p:nvSpPr>
        <p:spPr>
          <a:xfrm>
            <a:off x="262089" y="3880482"/>
            <a:ext cx="5656900" cy="138404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algn="l">
              <a:lnSpc>
                <a:spcPct val="115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●"/>
            </a:pPr>
            <a:r>
              <a:rPr lang="es-MX" sz="1600" dirty="0"/>
              <a:t>Repetir hasta que </a:t>
            </a:r>
            <a:r>
              <a:rPr lang="es-MX" sz="1600" i="1" dirty="0"/>
              <a:t>C1, … , </a:t>
            </a:r>
            <a:r>
              <a:rPr lang="es-MX" sz="1600" i="1" dirty="0" err="1"/>
              <a:t>Ck</a:t>
            </a:r>
            <a:r>
              <a:rPr lang="es-MX" sz="1600" dirty="0"/>
              <a:t> ya no cambian:</a:t>
            </a:r>
          </a:p>
          <a:p>
            <a:pPr marL="914400" lvl="1" indent="-330200" algn="l">
              <a:lnSpc>
                <a:spcPct val="115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○"/>
            </a:pPr>
            <a:r>
              <a:rPr lang="es-MX" sz="1600" b="1" dirty="0"/>
              <a:t>Asignar</a:t>
            </a:r>
            <a:r>
              <a:rPr lang="es-MX" sz="1600" dirty="0"/>
              <a:t> cada </a:t>
            </a:r>
            <a:r>
              <a:rPr lang="es-MX" sz="1600" i="1" dirty="0"/>
              <a:t>x ∈ D</a:t>
            </a:r>
            <a:r>
              <a:rPr lang="es-MX" sz="1600" dirty="0"/>
              <a:t> al </a:t>
            </a:r>
            <a:r>
              <a:rPr lang="es-MX" sz="1600" b="1" dirty="0" err="1"/>
              <a:t>cluster</a:t>
            </a:r>
            <a:r>
              <a:rPr lang="es-MX" sz="1600" dirty="0"/>
              <a:t> j cuyo centroide </a:t>
            </a:r>
            <a:r>
              <a:rPr lang="es-MX" sz="1600" i="1" dirty="0" err="1"/>
              <a:t>Cj</a:t>
            </a:r>
            <a:r>
              <a:rPr lang="es-MX" sz="1600" i="1" dirty="0"/>
              <a:t> </a:t>
            </a:r>
            <a:r>
              <a:rPr lang="es-MX" sz="1600" dirty="0"/>
              <a:t>sea </a:t>
            </a:r>
            <a:r>
              <a:rPr lang="es-MX" sz="1600" b="1" dirty="0"/>
              <a:t>más cercano</a:t>
            </a:r>
            <a:r>
              <a:rPr lang="es-MX" sz="1600" dirty="0"/>
              <a:t>.</a:t>
            </a:r>
          </a:p>
          <a:p>
            <a:pPr marL="914400" lvl="1" indent="-330200" algn="l">
              <a:lnSpc>
                <a:spcPct val="115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○"/>
            </a:pPr>
            <a:r>
              <a:rPr lang="es-MX" sz="1600" dirty="0"/>
              <a:t>Para cada </a:t>
            </a:r>
            <a:r>
              <a:rPr lang="es-MX" sz="1600" i="1" dirty="0"/>
              <a:t>j </a:t>
            </a:r>
            <a:r>
              <a:rPr lang="es-MX" sz="1600" dirty="0"/>
              <a:t>de </a:t>
            </a:r>
            <a:r>
              <a:rPr lang="es-MX" sz="1600" i="1" dirty="0"/>
              <a:t>1</a:t>
            </a:r>
            <a:r>
              <a:rPr lang="es-MX" sz="1600" dirty="0"/>
              <a:t> a </a:t>
            </a:r>
            <a:r>
              <a:rPr lang="es-MX" sz="1600" i="1" dirty="0"/>
              <a:t>K</a:t>
            </a:r>
            <a:r>
              <a:rPr lang="es-MX" sz="1600" dirty="0"/>
              <a:t>, re </a:t>
            </a:r>
            <a:r>
              <a:rPr lang="es-MX" sz="1600" b="1" dirty="0"/>
              <a:t>calcular el centroide </a:t>
            </a:r>
            <a:r>
              <a:rPr lang="es-MX" sz="1600" i="1" dirty="0" err="1"/>
              <a:t>Cj</a:t>
            </a:r>
            <a:r>
              <a:rPr lang="es-MX" sz="1600" dirty="0"/>
              <a:t> con el valor medio de los puntos</a:t>
            </a:r>
            <a:r>
              <a:rPr lang="es-MX" sz="1600" i="1" dirty="0"/>
              <a:t> x ∈ D</a:t>
            </a:r>
            <a:r>
              <a:rPr lang="es-MX" sz="1600" dirty="0"/>
              <a:t>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580A707-4FF1-A065-FA8E-CF050F63E6FB}"/>
              </a:ext>
            </a:extLst>
          </p:cNvPr>
          <p:cNvSpPr/>
          <p:nvPr/>
        </p:nvSpPr>
        <p:spPr>
          <a:xfrm>
            <a:off x="6673062" y="4826595"/>
            <a:ext cx="5025460" cy="9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42900">
              <a:lnSpc>
                <a:spcPct val="115000"/>
              </a:lnSpc>
              <a:buSzPts val="1800"/>
              <a:buFont typeface="Arial" panose="020B0604020202020204" pitchFamily="34" charset="0"/>
              <a:buChar char="●"/>
            </a:pPr>
            <a:r>
              <a:rPr lang="es-MX" sz="1600" b="1" dirty="0"/>
              <a:t>El modelo queda definido por los centroides</a:t>
            </a:r>
            <a:r>
              <a:rPr lang="es-MX" sz="1600" b="1" i="1" dirty="0"/>
              <a:t> </a:t>
            </a:r>
            <a:r>
              <a:rPr lang="es-MX" sz="1600" i="1" dirty="0"/>
              <a:t>C1, … , </a:t>
            </a:r>
            <a:r>
              <a:rPr lang="es-MX" sz="1600" i="1" dirty="0" err="1"/>
              <a:t>Ck</a:t>
            </a:r>
            <a:r>
              <a:rPr lang="es-MX" sz="1600" dirty="0"/>
              <a:t>. Cada instancia ‘x’ pertenece al clúster del centroide más cercano.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EF02BFF-8E57-0313-DAB5-6535F287DD28}"/>
              </a:ext>
            </a:extLst>
          </p:cNvPr>
          <p:cNvSpPr/>
          <p:nvPr/>
        </p:nvSpPr>
        <p:spPr>
          <a:xfrm>
            <a:off x="262089" y="2886336"/>
            <a:ext cx="6096000" cy="634533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342900">
              <a:lnSpc>
                <a:spcPct val="115000"/>
              </a:lnSpc>
              <a:buSzPts val="1800"/>
              <a:buFont typeface="Arial" panose="020B0604020202020204" pitchFamily="34" charset="0"/>
              <a:buChar char="●"/>
            </a:pPr>
            <a:r>
              <a:rPr lang="es-MX" sz="1600" b="1" dirty="0"/>
              <a:t>Cada centroide definirá un clúster</a:t>
            </a:r>
            <a:r>
              <a:rPr lang="es-MX" sz="1600" dirty="0"/>
              <a:t>. Una instancia ‘x’ pertenece al clúster de su centroide más cercano.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85E7BF1-423D-0F61-FD87-0C6162DA4095}"/>
              </a:ext>
            </a:extLst>
          </p:cNvPr>
          <p:cNvSpPr/>
          <p:nvPr/>
        </p:nvSpPr>
        <p:spPr>
          <a:xfrm>
            <a:off x="262089" y="2088893"/>
            <a:ext cx="5703283" cy="634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42900">
              <a:lnSpc>
                <a:spcPct val="115000"/>
              </a:lnSpc>
              <a:buSzPts val="1800"/>
              <a:buFont typeface="Arial" panose="020B0604020202020204" pitchFamily="34" charset="0"/>
              <a:buChar char="●"/>
            </a:pPr>
            <a:r>
              <a:rPr lang="es-MX" sz="1600" b="1" dirty="0"/>
              <a:t>Inicializar en instancias aleatorias</a:t>
            </a:r>
            <a:r>
              <a:rPr lang="es-MX" sz="1600" dirty="0"/>
              <a:t>, k centroides </a:t>
            </a:r>
            <a:r>
              <a:rPr lang="es-MX" sz="1600" i="1" dirty="0"/>
              <a:t>C1, … , </a:t>
            </a:r>
            <a:r>
              <a:rPr lang="es-MX" sz="1600" i="1" dirty="0" err="1"/>
              <a:t>Ck</a:t>
            </a:r>
            <a:r>
              <a:rPr lang="es-MX" sz="1600" i="1" dirty="0"/>
              <a:t> </a:t>
            </a:r>
            <a:r>
              <a:rPr lang="es-MX" sz="1600" dirty="0"/>
              <a:t>de d dimensiones. </a:t>
            </a:r>
          </a:p>
        </p:txBody>
      </p:sp>
    </p:spTree>
    <p:extLst>
      <p:ext uri="{BB962C8B-B14F-4D97-AF65-F5344CB8AC3E}">
        <p14:creationId xmlns:p14="http://schemas.microsoft.com/office/powerpoint/2010/main" val="129089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479-8421-4CD5-90B7-060F42BF8987}" type="slidenum">
              <a:rPr lang="es-PE" smtClean="0"/>
              <a:t>9</a:t>
            </a:fld>
            <a:endParaRPr lang="es-PE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7BDF7BD3-E424-2C9E-BD42-7B4758B03D7E}"/>
              </a:ext>
            </a:extLst>
          </p:cNvPr>
          <p:cNvSpPr txBox="1">
            <a:spLocks/>
          </p:cNvSpPr>
          <p:nvPr/>
        </p:nvSpPr>
        <p:spPr>
          <a:xfrm>
            <a:off x="348970" y="310613"/>
            <a:ext cx="10845800" cy="621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Inicialización de centroides</a:t>
            </a:r>
          </a:p>
        </p:txBody>
      </p:sp>
      <p:sp>
        <p:nvSpPr>
          <p:cNvPr id="9" name="Google Shape;202;p15">
            <a:extLst>
              <a:ext uri="{FF2B5EF4-FFF2-40B4-BE49-F238E27FC236}">
                <a16:creationId xmlns:a16="http://schemas.microsoft.com/office/drawing/2014/main" id="{56E76BB0-06FA-FBA3-DC8C-82E1464AA580}"/>
              </a:ext>
            </a:extLst>
          </p:cNvPr>
          <p:cNvSpPr txBox="1">
            <a:spLocks/>
          </p:cNvSpPr>
          <p:nvPr/>
        </p:nvSpPr>
        <p:spPr>
          <a:xfrm>
            <a:off x="346213" y="1603056"/>
            <a:ext cx="4223302" cy="3730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A pesar de que el algoritmo </a:t>
            </a:r>
            <a:r>
              <a:rPr lang="es-MX" sz="1600" b="1" dirty="0"/>
              <a:t>siempre converge</a:t>
            </a:r>
            <a:r>
              <a:rPr lang="es-MX" sz="1600" dirty="0"/>
              <a:t>, es posible que no se encuentre el </a:t>
            </a:r>
            <a:r>
              <a:rPr lang="es-MX" sz="1600" b="1" dirty="0"/>
              <a:t>máximo global</a:t>
            </a:r>
            <a:r>
              <a:rPr lang="es-MX" sz="1600" dirty="0"/>
              <a:t> en una sola ejecución.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Distintas inicializaciones pueden dar lugar a agrupamientos diferentes.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s-MX" sz="1600" dirty="0"/>
              <a:t>Se puede </a:t>
            </a:r>
            <a:r>
              <a:rPr lang="es-MX" sz="1600" b="1" dirty="0"/>
              <a:t>ejecutar el algoritmo varias veces</a:t>
            </a:r>
            <a:r>
              <a:rPr lang="es-MX" sz="1600" dirty="0"/>
              <a:t> </a:t>
            </a:r>
            <a:r>
              <a:rPr lang="es-MX" sz="1600" b="1" dirty="0"/>
              <a:t>iniciando los centroides de manera aleatoria</a:t>
            </a:r>
            <a:r>
              <a:rPr lang="es-MX" sz="1600" dirty="0"/>
              <a:t>. </a:t>
            </a:r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  <a:p>
            <a:pPr algn="l">
              <a:lnSpc>
                <a:spcPct val="115000"/>
              </a:lnSpc>
              <a:spcBef>
                <a:spcPts val="0"/>
              </a:spcBef>
              <a:buSzPts val="1800"/>
            </a:pPr>
            <a:endParaRPr lang="es-MX" sz="16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76EF54E-33EF-861E-AD5A-C0118A1191F1}"/>
              </a:ext>
            </a:extLst>
          </p:cNvPr>
          <p:cNvSpPr/>
          <p:nvPr/>
        </p:nvSpPr>
        <p:spPr>
          <a:xfrm>
            <a:off x="158474" y="6004476"/>
            <a:ext cx="35718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http://www.salientiastuff.com/k-means-clustering-part-2.html</a:t>
            </a:r>
            <a:endParaRPr lang="es-PE" sz="1000" dirty="0">
              <a:solidFill>
                <a:schemeClr val="bg1"/>
              </a:solidFill>
            </a:endParaRPr>
          </a:p>
          <a:p>
            <a:endParaRPr lang="es-PE" sz="1000" dirty="0">
              <a:solidFill>
                <a:schemeClr val="bg1"/>
              </a:solidFill>
            </a:endParaRPr>
          </a:p>
        </p:txBody>
      </p:sp>
      <p:pic>
        <p:nvPicPr>
          <p:cNvPr id="11" name="Picture 2" descr="Random points initialization leading to sub-optimal clusters">
            <a:extLst>
              <a:ext uri="{FF2B5EF4-FFF2-40B4-BE49-F238E27FC236}">
                <a16:creationId xmlns:a16="http://schemas.microsoft.com/office/drawing/2014/main" id="{3AE1A340-AED5-C3DB-6B4B-AF8CCDFD4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387" y="1102202"/>
            <a:ext cx="5691099" cy="2238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21077BF-7161-5CE4-B517-1D301A5C9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429" y="3468155"/>
            <a:ext cx="4760991" cy="223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5466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UCP">
      <a:dk1>
        <a:srgbClr val="191919"/>
      </a:dk1>
      <a:lt1>
        <a:sysClr val="window" lastClr="FFFFFF"/>
      </a:lt1>
      <a:dk2>
        <a:srgbClr val="042354"/>
      </a:dk2>
      <a:lt2>
        <a:srgbClr val="E7EDED"/>
      </a:lt2>
      <a:accent1>
        <a:srgbClr val="2841DD"/>
      </a:accent1>
      <a:accent2>
        <a:srgbClr val="FF9929"/>
      </a:accent2>
      <a:accent3>
        <a:srgbClr val="7F32C8"/>
      </a:accent3>
      <a:accent4>
        <a:srgbClr val="F0AE19"/>
      </a:accent4>
      <a:accent5>
        <a:srgbClr val="0A7BC2"/>
      </a:accent5>
      <a:accent6>
        <a:srgbClr val="16C78E"/>
      </a:accent6>
      <a:hlink>
        <a:srgbClr val="004EA8"/>
      </a:hlink>
      <a:folHlink>
        <a:srgbClr val="C3094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5AB3714F-966E-4C21-9673-9294BF3B94B9}" vid="{C2EB9B8F-2AB0-4C20-A906-C2F807EEE4C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PUCP">
      <a:dk1>
        <a:srgbClr val="191919"/>
      </a:dk1>
      <a:lt1>
        <a:sysClr val="window" lastClr="FFFFFF"/>
      </a:lt1>
      <a:dk2>
        <a:srgbClr val="042354"/>
      </a:dk2>
      <a:lt2>
        <a:srgbClr val="E7EDED"/>
      </a:lt2>
      <a:accent1>
        <a:srgbClr val="2841DD"/>
      </a:accent1>
      <a:accent2>
        <a:srgbClr val="FF9929"/>
      </a:accent2>
      <a:accent3>
        <a:srgbClr val="7F32C8"/>
      </a:accent3>
      <a:accent4>
        <a:srgbClr val="F0AE19"/>
      </a:accent4>
      <a:accent5>
        <a:srgbClr val="0A7BC2"/>
      </a:accent5>
      <a:accent6>
        <a:srgbClr val="16C78E"/>
      </a:accent6>
      <a:hlink>
        <a:srgbClr val="004EA8"/>
      </a:hlink>
      <a:folHlink>
        <a:srgbClr val="C3094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ppt PUCP</Template>
  <TotalTime>28223</TotalTime>
  <Words>2526</Words>
  <Application>Microsoft Macintosh PowerPoint</Application>
  <PresentationFormat>Panorámica</PresentationFormat>
  <Paragraphs>290</Paragraphs>
  <Slides>43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46" baseType="lpstr">
      <vt:lpstr>Arial</vt:lpstr>
      <vt:lpstr>Calibri</vt:lpstr>
      <vt:lpstr>Tema de Office</vt:lpstr>
      <vt:lpstr>Presentación de PowerPoint</vt:lpstr>
      <vt:lpstr>Curso: Big Data Analytics</vt:lpstr>
      <vt:lpstr>Agenda</vt:lpstr>
      <vt:lpstr>Presentación de PowerPoint</vt:lpstr>
      <vt:lpstr>Presentación de PowerPoint</vt:lpstr>
      <vt:lpstr>Tema: Clustering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Tema: Reducción de Dimensionalidad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Michel Siguenza Astoquillca</dc:creator>
  <cp:lastModifiedBy>Cristhian Castro</cp:lastModifiedBy>
  <cp:revision>21</cp:revision>
  <dcterms:created xsi:type="dcterms:W3CDTF">2021-07-20T02:38:13Z</dcterms:created>
  <dcterms:modified xsi:type="dcterms:W3CDTF">2022-09-02T20:39:53Z</dcterms:modified>
</cp:coreProperties>
</file>

<file path=docProps/thumbnail.jpeg>
</file>